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56" r:id="rId2"/>
    <p:sldId id="318"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58" autoAdjust="0"/>
  </p:normalViewPr>
  <p:slideViewPr>
    <p:cSldViewPr>
      <p:cViewPr varScale="1">
        <p:scale>
          <a:sx n="83" d="100"/>
          <a:sy n="83" d="100"/>
        </p:scale>
        <p:origin x="-1500" y="-90"/>
      </p:cViewPr>
      <p:guideLst>
        <p:guide orient="horz" pos="2160"/>
        <p:guide pos="2880"/>
      </p:guideLst>
    </p:cSldViewPr>
  </p:slideViewPr>
  <p:outlineViewPr>
    <p:cViewPr>
      <p:scale>
        <a:sx n="33" d="100"/>
        <a:sy n="33" d="100"/>
      </p:scale>
      <p:origin x="354" y="103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2490"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A39B0A-7D67-4A63-A6F9-38F0243581A5}" type="datetimeFigureOut">
              <a:rPr lang="en-US" smtClean="0"/>
              <a:pPr/>
              <a:t>8/4/2016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338434-9345-4FD9-A12D-91000418D7BB}" type="slidenum">
              <a:rPr lang="en-US" smtClean="0"/>
              <a:pPr/>
              <a:t>‹#›</a:t>
            </a:fld>
            <a:endParaRPr lang="en-US" dirty="0"/>
          </a:p>
        </p:txBody>
      </p:sp>
    </p:spTree>
    <p:extLst>
      <p:ext uri="{BB962C8B-B14F-4D97-AF65-F5344CB8AC3E}">
        <p14:creationId xmlns:p14="http://schemas.microsoft.com/office/powerpoint/2010/main" val="4216092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338434-9345-4FD9-A12D-91000418D7BB}"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338434-9345-4FD9-A12D-91000418D7BB}" type="slidenum">
              <a:rPr lang="en-US" smtClean="0"/>
              <a:pPr/>
              <a:t>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1513BC8-230F-430A-8B8B-673B5371B5C8}" type="datetimeFigureOut">
              <a:rPr lang="en-US" smtClean="0"/>
              <a:pPr/>
              <a:t>8/4/2016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B71B12-5731-4513-946E-ED5FBE51F04C}" type="slidenum">
              <a:rPr lang="en-US" smtClean="0"/>
              <a:pPr/>
              <a:t>‹#›</a:t>
            </a:fld>
            <a:endParaRPr lang="en-US" dirty="0"/>
          </a:p>
        </p:txBody>
      </p:sp>
    </p:spTree>
  </p:cSld>
  <p:clrMapOvr>
    <a:masterClrMapping/>
  </p:clrMapOvr>
  <p:transition>
    <p:wipe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513BC8-230F-430A-8B8B-673B5371B5C8}" type="datetimeFigureOut">
              <a:rPr lang="en-US" smtClean="0"/>
              <a:pPr/>
              <a:t>8/4/2016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B71B12-5731-4513-946E-ED5FBE51F04C}" type="slidenum">
              <a:rPr lang="en-US" smtClean="0"/>
              <a:pPr/>
              <a:t>‹#›</a:t>
            </a:fld>
            <a:endParaRPr lang="en-US" dirty="0"/>
          </a:p>
        </p:txBody>
      </p:sp>
    </p:spTree>
  </p:cSld>
  <p:clrMapOvr>
    <a:masterClrMapping/>
  </p:clrMapOvr>
  <p:transition>
    <p:wipe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513BC8-230F-430A-8B8B-673B5371B5C8}" type="datetimeFigureOut">
              <a:rPr lang="en-US" smtClean="0"/>
              <a:pPr/>
              <a:t>8/4/2016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B71B12-5731-4513-946E-ED5FBE51F04C}" type="slidenum">
              <a:rPr lang="en-US" smtClean="0"/>
              <a:pPr/>
              <a:t>‹#›</a:t>
            </a:fld>
            <a:endParaRPr lang="en-US" dirty="0"/>
          </a:p>
        </p:txBody>
      </p:sp>
    </p:spTree>
  </p:cSld>
  <p:clrMapOvr>
    <a:masterClrMapping/>
  </p:clrMapOvr>
  <p:transition>
    <p:wipe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513BC8-230F-430A-8B8B-673B5371B5C8}" type="datetimeFigureOut">
              <a:rPr lang="en-US" smtClean="0"/>
              <a:pPr/>
              <a:t>8/4/2016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B71B12-5731-4513-946E-ED5FBE51F04C}" type="slidenum">
              <a:rPr lang="en-US" smtClean="0"/>
              <a:pPr/>
              <a:t>‹#›</a:t>
            </a:fld>
            <a:endParaRPr lang="en-US" dirty="0"/>
          </a:p>
        </p:txBody>
      </p:sp>
    </p:spTree>
  </p:cSld>
  <p:clrMapOvr>
    <a:masterClrMapping/>
  </p:clrMapOvr>
  <p:transition>
    <p:wipe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513BC8-230F-430A-8B8B-673B5371B5C8}" type="datetimeFigureOut">
              <a:rPr lang="en-US" smtClean="0"/>
              <a:pPr/>
              <a:t>8/4/2016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B71B12-5731-4513-946E-ED5FBE51F04C}" type="slidenum">
              <a:rPr lang="en-US" smtClean="0"/>
              <a:pPr/>
              <a:t>‹#›</a:t>
            </a:fld>
            <a:endParaRPr lang="en-US" dirty="0"/>
          </a:p>
        </p:txBody>
      </p:sp>
    </p:spTree>
  </p:cSld>
  <p:clrMapOvr>
    <a:masterClrMapping/>
  </p:clrMapOvr>
  <p:transition>
    <p:wipe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513BC8-230F-430A-8B8B-673B5371B5C8}" type="datetimeFigureOut">
              <a:rPr lang="en-US" smtClean="0"/>
              <a:pPr/>
              <a:t>8/4/2016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B71B12-5731-4513-946E-ED5FBE51F04C}" type="slidenum">
              <a:rPr lang="en-US" smtClean="0"/>
              <a:pPr/>
              <a:t>‹#›</a:t>
            </a:fld>
            <a:endParaRPr lang="en-US" dirty="0"/>
          </a:p>
        </p:txBody>
      </p:sp>
    </p:spTree>
  </p:cSld>
  <p:clrMapOvr>
    <a:masterClrMapping/>
  </p:clrMapOvr>
  <p:transition>
    <p:wipe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1513BC8-230F-430A-8B8B-673B5371B5C8}" type="datetimeFigureOut">
              <a:rPr lang="en-US" smtClean="0"/>
              <a:pPr/>
              <a:t>8/4/2016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BB71B12-5731-4513-946E-ED5FBE51F04C}" type="slidenum">
              <a:rPr lang="en-US" smtClean="0"/>
              <a:pPr/>
              <a:t>‹#›</a:t>
            </a:fld>
            <a:endParaRPr lang="en-US" dirty="0"/>
          </a:p>
        </p:txBody>
      </p:sp>
    </p:spTree>
  </p:cSld>
  <p:clrMapOvr>
    <a:masterClrMapping/>
  </p:clrMapOvr>
  <p:transition>
    <p:wipe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513BC8-230F-430A-8B8B-673B5371B5C8}" type="datetimeFigureOut">
              <a:rPr lang="en-US" smtClean="0"/>
              <a:pPr/>
              <a:t>8/4/2016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BB71B12-5731-4513-946E-ED5FBE51F04C}" type="slidenum">
              <a:rPr lang="en-US" smtClean="0"/>
              <a:pPr/>
              <a:t>‹#›</a:t>
            </a:fld>
            <a:endParaRPr lang="en-US" dirty="0"/>
          </a:p>
        </p:txBody>
      </p:sp>
    </p:spTree>
  </p:cSld>
  <p:clrMapOvr>
    <a:masterClrMapping/>
  </p:clrMapOvr>
  <p:transition>
    <p:wipe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513BC8-230F-430A-8B8B-673B5371B5C8}" type="datetimeFigureOut">
              <a:rPr lang="en-US" smtClean="0"/>
              <a:pPr/>
              <a:t>8/4/2016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BB71B12-5731-4513-946E-ED5FBE51F04C}" type="slidenum">
              <a:rPr lang="en-US" smtClean="0"/>
              <a:pPr/>
              <a:t>‹#›</a:t>
            </a:fld>
            <a:endParaRPr lang="en-US" dirty="0"/>
          </a:p>
        </p:txBody>
      </p:sp>
    </p:spTree>
  </p:cSld>
  <p:clrMapOvr>
    <a:masterClrMapping/>
  </p:clrMapOvr>
  <p:transition>
    <p:wipe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513BC8-230F-430A-8B8B-673B5371B5C8}" type="datetimeFigureOut">
              <a:rPr lang="en-US" smtClean="0"/>
              <a:pPr/>
              <a:t>8/4/2016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B71B12-5731-4513-946E-ED5FBE51F04C}" type="slidenum">
              <a:rPr lang="en-US" smtClean="0"/>
              <a:pPr/>
              <a:t>‹#›</a:t>
            </a:fld>
            <a:endParaRPr lang="en-US" dirty="0"/>
          </a:p>
        </p:txBody>
      </p:sp>
    </p:spTree>
  </p:cSld>
  <p:clrMapOvr>
    <a:masterClrMapping/>
  </p:clrMapOvr>
  <p:transition>
    <p:wipe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513BC8-230F-430A-8B8B-673B5371B5C8}" type="datetimeFigureOut">
              <a:rPr lang="en-US" smtClean="0"/>
              <a:pPr/>
              <a:t>8/4/2016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B71B12-5731-4513-946E-ED5FBE51F04C}" type="slidenum">
              <a:rPr lang="en-US" smtClean="0"/>
              <a:pPr/>
              <a:t>‹#›</a:t>
            </a:fld>
            <a:endParaRPr lang="en-US" dirty="0"/>
          </a:p>
        </p:txBody>
      </p:sp>
    </p:spTree>
  </p:cSld>
  <p:clrMapOvr>
    <a:masterClrMapping/>
  </p:clrMapOvr>
  <p:transition>
    <p:wipe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1000" r="-1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513BC8-230F-430A-8B8B-673B5371B5C8}" type="datetimeFigureOut">
              <a:rPr lang="en-US" smtClean="0"/>
              <a:pPr/>
              <a:t>8/4/2016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B71B12-5731-4513-946E-ED5FBE51F0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ec.europa.eu/food/animal/liveanimals/bees/docs/honeybee_health_communication_en.pdf" TargetMode="External"/><Relationship Id="rId2" Type="http://schemas.openxmlformats.org/officeDocument/2006/relationships/hyperlink" Target="http://ec.europa.eu/food/animal/liveanimals/bees/index_en.ht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07504" y="1700808"/>
            <a:ext cx="8820472" cy="3096344"/>
          </a:xfrm>
        </p:spPr>
        <p:txBody>
          <a:bodyPr>
            <a:noAutofit/>
          </a:bodyPr>
          <a:lstStyle/>
          <a:p>
            <a:r>
              <a:rPr lang="pl-PL" sz="3600" b="1" dirty="0" smtClean="0">
                <a:solidFill>
                  <a:schemeClr val="bg1"/>
                </a:solidFill>
                <a:effectLst>
                  <a:outerShdw blurRad="38100" dist="38100" dir="2700000" algn="tl">
                    <a:srgbClr val="000000">
                      <a:alpha val="43137"/>
                    </a:srgbClr>
                  </a:outerShdw>
                </a:effectLst>
              </a:rPr>
              <a:t/>
            </a:r>
            <a:br>
              <a:rPr lang="pl-PL" sz="3600" b="1" dirty="0" smtClean="0">
                <a:solidFill>
                  <a:schemeClr val="bg1"/>
                </a:solidFill>
                <a:effectLst>
                  <a:outerShdw blurRad="38100" dist="38100" dir="2700000" algn="tl">
                    <a:srgbClr val="000000">
                      <a:alpha val="43137"/>
                    </a:srgbClr>
                  </a:outerShdw>
                </a:effectLst>
              </a:rPr>
            </a:br>
            <a:r>
              <a:rPr lang="pl-PL" sz="3600" b="1" dirty="0" smtClean="0">
                <a:solidFill>
                  <a:schemeClr val="bg1"/>
                </a:solidFill>
                <a:effectLst>
                  <a:outerShdw blurRad="38100" dist="38100" dir="2700000" algn="tl">
                    <a:srgbClr val="000000">
                      <a:alpha val="43137"/>
                    </a:srgbClr>
                  </a:outerShdw>
                </a:effectLst>
              </a:rPr>
              <a:t/>
            </a:r>
            <a:br>
              <a:rPr lang="pl-PL" sz="3600" b="1" dirty="0" smtClean="0">
                <a:solidFill>
                  <a:schemeClr val="bg1"/>
                </a:solidFill>
                <a:effectLst>
                  <a:outerShdw blurRad="38100" dist="38100" dir="2700000" algn="tl">
                    <a:srgbClr val="000000">
                      <a:alpha val="43137"/>
                    </a:srgbClr>
                  </a:outerShdw>
                </a:effectLst>
              </a:rPr>
            </a:br>
            <a:r>
              <a:rPr lang="pl-PL" sz="3600" b="1" dirty="0" smtClean="0">
                <a:solidFill>
                  <a:schemeClr val="bg1"/>
                </a:solidFill>
                <a:effectLst>
                  <a:outerShdw blurRad="38100" dist="38100" dir="2700000" algn="tl">
                    <a:srgbClr val="000000">
                      <a:alpha val="43137"/>
                    </a:srgbClr>
                  </a:outerShdw>
                </a:effectLst>
              </a:rPr>
              <a:t/>
            </a:r>
            <a:br>
              <a:rPr lang="pl-PL" sz="3600" b="1" dirty="0" smtClean="0">
                <a:solidFill>
                  <a:schemeClr val="bg1"/>
                </a:solidFill>
                <a:effectLst>
                  <a:outerShdw blurRad="38100" dist="38100" dir="2700000" algn="tl">
                    <a:srgbClr val="000000">
                      <a:alpha val="43137"/>
                    </a:srgbClr>
                  </a:outerShdw>
                </a:effectLst>
              </a:rPr>
            </a:br>
            <a:r>
              <a:rPr lang="pl-PL"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Przepisy prawa wspólnotowego dotyczące chorób pszczół, przemieszczania pszczół </a:t>
            </a:r>
            <a:br>
              <a:rPr lang="pl-PL"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pl-PL"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oraz produktów  pszczelich.</a:t>
            </a:r>
            <a:r>
              <a:rPr lang="pl-PL" sz="2400" b="1" spc="-150" dirty="0" smtClean="0">
                <a:solidFill>
                  <a:schemeClr val="bg1"/>
                </a:solidFill>
              </a:rPr>
              <a:t/>
            </a:r>
            <a:br>
              <a:rPr lang="pl-PL" sz="2400" b="1" spc="-150" dirty="0" smtClean="0">
                <a:solidFill>
                  <a:schemeClr val="bg1"/>
                </a:solidFill>
              </a:rPr>
            </a:br>
            <a:r>
              <a:rPr lang="pl-PL" sz="3600" b="1" spc="-150" dirty="0"/>
              <a:t/>
            </a:r>
            <a:br>
              <a:rPr lang="pl-PL" sz="3600" b="1" spc="-150" dirty="0"/>
            </a:br>
            <a:r>
              <a:rPr lang="pl-PL" sz="3600" b="1" spc="-150" dirty="0" smtClean="0"/>
              <a:t/>
            </a:r>
            <a:br>
              <a:rPr lang="pl-PL" sz="3600" b="1" spc="-150" dirty="0" smtClean="0"/>
            </a:br>
            <a:r>
              <a:rPr lang="pl-PL" sz="3600" b="1" spc="-150" dirty="0" smtClean="0"/>
              <a:t/>
            </a:r>
            <a:br>
              <a:rPr lang="pl-PL" sz="3600" b="1" spc="-150" dirty="0" smtClean="0"/>
            </a:br>
            <a:endParaRPr lang="en-US" sz="3600" b="1" spc="-150" dirty="0"/>
          </a:p>
        </p:txBody>
      </p:sp>
      <p:sp>
        <p:nvSpPr>
          <p:cNvPr id="4" name="pole tekstowe 3"/>
          <p:cNvSpPr txBox="1"/>
          <p:nvPr/>
        </p:nvSpPr>
        <p:spPr>
          <a:xfrm>
            <a:off x="6300192" y="6021288"/>
            <a:ext cx="2592288" cy="369332"/>
          </a:xfrm>
          <a:prstGeom prst="rect">
            <a:avLst/>
          </a:prstGeom>
          <a:noFill/>
        </p:spPr>
        <p:txBody>
          <a:bodyPr wrap="square" rtlCol="0">
            <a:spAutoFit/>
          </a:bodyPr>
          <a:lstStyle/>
          <a:p>
            <a:r>
              <a:rPr lang="pl-PL"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Kraków, dn. 3.10.2012</a:t>
            </a:r>
            <a:endParaRPr lang="pl-PL"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wipe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b="1" dirty="0" smtClean="0">
                <a:solidFill>
                  <a:schemeClr val="bg1"/>
                </a:solidFill>
                <a:effectLst>
                  <a:outerShdw blurRad="38100" dist="38100" dir="2700000" algn="tl">
                    <a:srgbClr val="000000">
                      <a:alpha val="43137"/>
                    </a:srgbClr>
                  </a:outerShdw>
                </a:effectLst>
              </a:rPr>
              <a:t>Świadectwo zdrowia</a:t>
            </a:r>
            <a:endParaRPr lang="en-US"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20000"/>
          </a:bodyPr>
          <a:lstStyle/>
          <a:p>
            <a:pPr>
              <a:buNone/>
            </a:pPr>
            <a:r>
              <a:rPr lang="pl-PL" dirty="0" smtClean="0"/>
              <a:t>    </a:t>
            </a:r>
            <a:r>
              <a:rPr lang="pl-PL" sz="3000" b="1" dirty="0" smtClean="0">
                <a:solidFill>
                  <a:srgbClr val="FFFF00"/>
                </a:solidFill>
              </a:rPr>
              <a:t>Rozporządzenie </a:t>
            </a:r>
            <a:r>
              <a:rPr lang="pl-PL" sz="3000" b="1" dirty="0">
                <a:solidFill>
                  <a:srgbClr val="FFFF00"/>
                </a:solidFill>
              </a:rPr>
              <a:t>Komisji (UE) nr 206/2010 z dnia 12 marca </a:t>
            </a:r>
            <a:r>
              <a:rPr lang="pl-PL" sz="3000" b="1" dirty="0" smtClean="0">
                <a:solidFill>
                  <a:srgbClr val="FFFF00"/>
                </a:solidFill>
              </a:rPr>
              <a:t>2010</a:t>
            </a:r>
            <a:r>
              <a:rPr lang="pl-PL" sz="3000" b="1" dirty="0" smtClean="0">
                <a:solidFill>
                  <a:schemeClr val="bg1"/>
                </a:solidFill>
              </a:rPr>
              <a:t/>
            </a:r>
            <a:br>
              <a:rPr lang="pl-PL" sz="3000" b="1" dirty="0" smtClean="0">
                <a:solidFill>
                  <a:schemeClr val="bg1"/>
                </a:solidFill>
              </a:rPr>
            </a:br>
            <a:r>
              <a:rPr lang="pl-PL" sz="3000" b="1" dirty="0">
                <a:solidFill>
                  <a:schemeClr val="bg1"/>
                </a:solidFill>
              </a:rPr>
              <a:t/>
            </a:r>
            <a:br>
              <a:rPr lang="pl-PL" sz="3000" b="1" dirty="0">
                <a:solidFill>
                  <a:schemeClr val="bg1"/>
                </a:solidFill>
              </a:rPr>
            </a:br>
            <a:r>
              <a:rPr lang="pl-PL" sz="3000" b="1" dirty="0">
                <a:solidFill>
                  <a:schemeClr val="bg1"/>
                </a:solidFill>
              </a:rPr>
              <a:t>ZAŁĄCZNIK IV</a:t>
            </a:r>
            <a:br>
              <a:rPr lang="pl-PL" sz="3000" b="1" dirty="0">
                <a:solidFill>
                  <a:schemeClr val="bg1"/>
                </a:solidFill>
              </a:rPr>
            </a:br>
            <a:r>
              <a:rPr lang="pl-PL" sz="3000" b="1" dirty="0">
                <a:solidFill>
                  <a:schemeClr val="bg1"/>
                </a:solidFill>
              </a:rPr>
              <a:t>CZĘŚĆ 2</a:t>
            </a:r>
            <a:br>
              <a:rPr lang="pl-PL" sz="3000" b="1" dirty="0">
                <a:solidFill>
                  <a:schemeClr val="bg1"/>
                </a:solidFill>
              </a:rPr>
            </a:br>
            <a:r>
              <a:rPr lang="pl-PL" sz="3000" b="1" dirty="0">
                <a:solidFill>
                  <a:schemeClr val="bg1"/>
                </a:solidFill>
              </a:rPr>
              <a:t>Tabele zwierząt oraz odpowiednie wzory świadectw weterynaryjnych</a:t>
            </a:r>
            <a:br>
              <a:rPr lang="pl-PL" sz="3000" b="1" dirty="0">
                <a:solidFill>
                  <a:schemeClr val="bg1"/>
                </a:solidFill>
              </a:rPr>
            </a:br>
            <a:r>
              <a:rPr lang="pl-PL" sz="3000" b="1" dirty="0">
                <a:solidFill>
                  <a:schemeClr val="bg1"/>
                </a:solidFill>
              </a:rPr>
              <a:t>Tabela 1</a:t>
            </a:r>
            <a:br>
              <a:rPr lang="pl-PL" sz="3000" b="1" dirty="0">
                <a:solidFill>
                  <a:schemeClr val="bg1"/>
                </a:solidFill>
              </a:rPr>
            </a:br>
            <a:r>
              <a:rPr lang="pl-PL" sz="3000" b="1" dirty="0">
                <a:solidFill>
                  <a:schemeClr val="bg1"/>
                </a:solidFill>
              </a:rPr>
              <a:t>"QUE": Wzór świadectwa weterynaryjnego dla przesyłek królowych i trzmieli Queen (. Apis mellifera i Bombus </a:t>
            </a:r>
            <a:r>
              <a:rPr lang="pl-PL" sz="3000" b="1" dirty="0" err="1">
                <a:solidFill>
                  <a:schemeClr val="bg1"/>
                </a:solidFill>
              </a:rPr>
              <a:t>spp</a:t>
            </a:r>
            <a:r>
              <a:rPr lang="pl-PL" sz="3000" b="1" dirty="0" smtClean="0">
                <a:solidFill>
                  <a:schemeClr val="bg1"/>
                </a:solidFill>
              </a:rPr>
              <a:t>.).</a:t>
            </a:r>
            <a:r>
              <a:rPr lang="pl-PL" dirty="0"/>
              <a:t/>
            </a:r>
            <a:br>
              <a:rPr lang="pl-PL" dirty="0"/>
            </a:br>
            <a:endParaRPr lang="en-US" dirty="0"/>
          </a:p>
        </p:txBody>
      </p:sp>
    </p:spTree>
  </p:cSld>
  <p:clrMapOvr>
    <a:masterClrMapping/>
  </p:clrMapOvr>
  <p:transition>
    <p:wipe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576064"/>
          </a:xfrm>
        </p:spPr>
        <p:txBody>
          <a:bodyPr>
            <a:noAutofit/>
          </a:bodyPr>
          <a:lstStyle/>
          <a:p>
            <a:r>
              <a:rPr lang="pl-PL" sz="3600" b="1" dirty="0" smtClean="0">
                <a:solidFill>
                  <a:schemeClr val="bg1"/>
                </a:solidFill>
                <a:effectLst>
                  <a:outerShdw blurRad="38100" dist="38100" dir="2700000" algn="tl">
                    <a:srgbClr val="000000">
                      <a:alpha val="43137"/>
                    </a:srgbClr>
                  </a:outerShdw>
                </a:effectLst>
              </a:rPr>
              <a:t>Pszczoły</a:t>
            </a:r>
            <a:endParaRPr lang="en-US" sz="36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764704"/>
            <a:ext cx="8229600" cy="5904656"/>
          </a:xfrm>
        </p:spPr>
        <p:txBody>
          <a:bodyPr>
            <a:normAutofit fontScale="25000" lnSpcReduction="20000"/>
          </a:bodyPr>
          <a:lstStyle/>
          <a:p>
            <a:pPr>
              <a:buNone/>
            </a:pPr>
            <a:r>
              <a:rPr lang="pl-PL" sz="6400" b="1" dirty="0">
                <a:solidFill>
                  <a:schemeClr val="bg1"/>
                </a:solidFill>
              </a:rPr>
              <a:t>"QUE" Wzór świadectwa</a:t>
            </a:r>
            <a:br>
              <a:rPr lang="pl-PL" sz="6400" b="1" dirty="0">
                <a:solidFill>
                  <a:schemeClr val="bg1"/>
                </a:solidFill>
              </a:rPr>
            </a:br>
            <a:r>
              <a:rPr lang="pl-PL" sz="6400" b="1" dirty="0">
                <a:solidFill>
                  <a:schemeClr val="bg1"/>
                </a:solidFill>
              </a:rPr>
              <a:t>Wzór świadectwa weterynaryjnego dla przesyłek pszczelich królowych i trzmieli (Apis mellifera i Bombus </a:t>
            </a:r>
            <a:r>
              <a:rPr lang="pl-PL" sz="6400" b="1" dirty="0" err="1">
                <a:solidFill>
                  <a:schemeClr val="bg1"/>
                </a:solidFill>
              </a:rPr>
              <a:t>spp</a:t>
            </a:r>
            <a:r>
              <a:rPr lang="pl-PL" sz="6400" b="1" dirty="0" smtClean="0">
                <a:solidFill>
                  <a:schemeClr val="bg1"/>
                </a:solidFill>
              </a:rPr>
              <a:t>.) określa:</a:t>
            </a:r>
          </a:p>
          <a:p>
            <a:pPr>
              <a:buNone/>
            </a:pPr>
            <a:endParaRPr lang="pl-PL" sz="6400" b="1" dirty="0" smtClean="0">
              <a:solidFill>
                <a:schemeClr val="bg1"/>
              </a:solidFill>
            </a:endParaRPr>
          </a:p>
          <a:p>
            <a:pPr marL="628650">
              <a:buFont typeface="Wingdings" pitchFamily="2" charset="2"/>
              <a:buChar char="§"/>
            </a:pPr>
            <a:r>
              <a:rPr lang="pl-PL" sz="7200" b="1" dirty="0" smtClean="0">
                <a:solidFill>
                  <a:schemeClr val="bg1"/>
                </a:solidFill>
              </a:rPr>
              <a:t>pochodzenie </a:t>
            </a:r>
            <a:r>
              <a:rPr lang="pl-PL" sz="7200" b="1" dirty="0">
                <a:solidFill>
                  <a:schemeClr val="bg1"/>
                </a:solidFill>
              </a:rPr>
              <a:t>z pasieki hodowlanej, która jest nadzorowana i kontrolowana przez właściwy </a:t>
            </a:r>
            <a:r>
              <a:rPr lang="pl-PL" sz="7200" b="1" dirty="0" smtClean="0">
                <a:solidFill>
                  <a:schemeClr val="bg1"/>
                </a:solidFill>
              </a:rPr>
              <a:t>organ</a:t>
            </a:r>
          </a:p>
          <a:p>
            <a:pPr marL="628650">
              <a:buFont typeface="Wingdings" pitchFamily="2" charset="2"/>
              <a:buChar char="§"/>
            </a:pPr>
            <a:r>
              <a:rPr lang="pl-PL" sz="7200" b="1" dirty="0" smtClean="0">
                <a:solidFill>
                  <a:schemeClr val="bg1"/>
                </a:solidFill>
              </a:rPr>
              <a:t>pochodzenie </a:t>
            </a:r>
            <a:r>
              <a:rPr lang="pl-PL" sz="7200" b="1" dirty="0">
                <a:solidFill>
                  <a:schemeClr val="bg1"/>
                </a:solidFill>
              </a:rPr>
              <a:t>z obszaru, który nie jest przedmiotem jakichkolwiek ograniczeń związanych z występowaniem zgnilca </a:t>
            </a:r>
            <a:r>
              <a:rPr lang="pl-PL" sz="7200" b="1" dirty="0" smtClean="0">
                <a:solidFill>
                  <a:schemeClr val="bg1"/>
                </a:solidFill>
              </a:rPr>
              <a:t>amerykańskiego;</a:t>
            </a:r>
          </a:p>
          <a:p>
            <a:pPr marL="628650">
              <a:buFont typeface="Wingdings" pitchFamily="2" charset="2"/>
              <a:buChar char="§"/>
            </a:pPr>
            <a:r>
              <a:rPr lang="pl-PL" sz="7200" b="1" dirty="0" smtClean="0">
                <a:solidFill>
                  <a:schemeClr val="bg1"/>
                </a:solidFill>
              </a:rPr>
              <a:t>pochodzenie </a:t>
            </a:r>
            <a:r>
              <a:rPr lang="pl-PL" sz="7200" b="1" dirty="0">
                <a:solidFill>
                  <a:schemeClr val="bg1"/>
                </a:solidFill>
              </a:rPr>
              <a:t>z uli lub kolonii, z których próbki z grzebienia były testowane w ciągu </a:t>
            </a:r>
            <a:r>
              <a:rPr lang="pl-PL" sz="7200" b="1" dirty="0" smtClean="0">
                <a:solidFill>
                  <a:schemeClr val="bg1"/>
                </a:solidFill>
              </a:rPr>
              <a:t>ostatnich 30 </a:t>
            </a:r>
            <a:r>
              <a:rPr lang="pl-PL" sz="7200" b="1" dirty="0">
                <a:solidFill>
                  <a:schemeClr val="bg1"/>
                </a:solidFill>
              </a:rPr>
              <a:t>dni na zgnilca </a:t>
            </a:r>
            <a:r>
              <a:rPr lang="pl-PL" sz="7200" b="1" dirty="0" smtClean="0">
                <a:solidFill>
                  <a:schemeClr val="bg1"/>
                </a:solidFill>
              </a:rPr>
              <a:t>amerykańskiego;</a:t>
            </a:r>
          </a:p>
          <a:p>
            <a:pPr marL="628650">
              <a:buFont typeface="Wingdings" pitchFamily="2" charset="2"/>
              <a:buChar char="§"/>
            </a:pPr>
            <a:r>
              <a:rPr lang="pl-PL" sz="7200" b="1" dirty="0" smtClean="0">
                <a:solidFill>
                  <a:schemeClr val="bg1"/>
                </a:solidFill>
              </a:rPr>
              <a:t>pochodzenie </a:t>
            </a:r>
            <a:r>
              <a:rPr lang="pl-PL" sz="7200" b="1" dirty="0">
                <a:solidFill>
                  <a:schemeClr val="bg1"/>
                </a:solidFill>
              </a:rPr>
              <a:t>z obszaru, co najmniej 100 km promień, który nie jest przedmiotem jakichkolwiek ograniczeń związanych z występowaniem małego chrząszcza ulowego lub Tropilaelaps spp. i gdzie te pasożytnicze są nieobecne</a:t>
            </a:r>
            <a:r>
              <a:rPr lang="pl-PL" sz="7200" b="1" dirty="0" smtClean="0">
                <a:solidFill>
                  <a:schemeClr val="bg1"/>
                </a:solidFill>
              </a:rPr>
              <a:t>;</a:t>
            </a:r>
          </a:p>
          <a:p>
            <a:pPr marL="628650">
              <a:buFont typeface="Wingdings" pitchFamily="2" charset="2"/>
              <a:buChar char="§"/>
            </a:pPr>
            <a:r>
              <a:rPr lang="pl-PL" sz="7200" b="1" dirty="0" smtClean="0">
                <a:solidFill>
                  <a:schemeClr val="bg1"/>
                </a:solidFill>
              </a:rPr>
              <a:t>pochodzenie </a:t>
            </a:r>
            <a:r>
              <a:rPr lang="pl-PL" sz="7200" b="1" dirty="0">
                <a:solidFill>
                  <a:schemeClr val="bg1"/>
                </a:solidFill>
              </a:rPr>
              <a:t>z uli lub kolonii, które były kontrolowane bezpośrednio przed wysyłką i nie wykazują żadnych objawów klinicznych czy podejrzeń o choroby, w tym inwazji atakującymi pszczoły</a:t>
            </a:r>
            <a:r>
              <a:rPr lang="pl-PL" sz="7200" b="1" dirty="0" smtClean="0">
                <a:solidFill>
                  <a:schemeClr val="bg1"/>
                </a:solidFill>
              </a:rPr>
              <a:t>;</a:t>
            </a:r>
          </a:p>
          <a:p>
            <a:pPr marL="628650">
              <a:buFont typeface="Wingdings" pitchFamily="2" charset="2"/>
              <a:buChar char="§"/>
            </a:pPr>
            <a:r>
              <a:rPr lang="pl-PL" sz="7200" b="1" dirty="0" smtClean="0">
                <a:solidFill>
                  <a:schemeClr val="bg1"/>
                </a:solidFill>
              </a:rPr>
              <a:t>poddanie </a:t>
            </a:r>
            <a:r>
              <a:rPr lang="pl-PL" sz="7200" b="1" dirty="0">
                <a:solidFill>
                  <a:schemeClr val="bg1"/>
                </a:solidFill>
              </a:rPr>
              <a:t>szczegółowej kontroli, </a:t>
            </a:r>
            <a:r>
              <a:rPr lang="pl-PL" sz="7200" b="1" dirty="0" smtClean="0">
                <a:solidFill>
                  <a:schemeClr val="bg1"/>
                </a:solidFill>
              </a:rPr>
              <a:t>w celu zapewnienia, </a:t>
            </a:r>
            <a:r>
              <a:rPr lang="pl-PL" sz="7200" b="1" dirty="0">
                <a:solidFill>
                  <a:schemeClr val="bg1"/>
                </a:solidFill>
              </a:rPr>
              <a:t>że wszystkie pszczoły i opakowania nie zawierają małego chrząszcza ulowego lub inne zakażenia pasożytnicze, w szczególności Tropilaelaps spp., atakujący </a:t>
            </a:r>
            <a:r>
              <a:rPr lang="pl-PL" sz="7200" b="1" dirty="0" smtClean="0">
                <a:solidFill>
                  <a:schemeClr val="bg1"/>
                </a:solidFill>
              </a:rPr>
              <a:t>pszczoły;</a:t>
            </a:r>
          </a:p>
          <a:p>
            <a:pPr marL="628650">
              <a:buFont typeface="Wingdings" pitchFamily="2" charset="2"/>
              <a:buChar char="§"/>
            </a:pPr>
            <a:r>
              <a:rPr lang="pl-PL" sz="7200" b="1" dirty="0" smtClean="0">
                <a:solidFill>
                  <a:schemeClr val="bg1"/>
                </a:solidFill>
              </a:rPr>
              <a:t>materiał </a:t>
            </a:r>
            <a:r>
              <a:rPr lang="pl-PL" sz="7200" b="1" dirty="0">
                <a:solidFill>
                  <a:schemeClr val="bg1"/>
                </a:solidFill>
              </a:rPr>
              <a:t>opakowania, klatki, </a:t>
            </a:r>
            <a:r>
              <a:rPr lang="pl-PL" sz="7200" b="1" dirty="0" smtClean="0">
                <a:solidFill>
                  <a:schemeClr val="bg1"/>
                </a:solidFill>
              </a:rPr>
              <a:t>królowe, </a:t>
            </a:r>
            <a:r>
              <a:rPr lang="pl-PL" sz="7200" b="1" dirty="0">
                <a:solidFill>
                  <a:schemeClr val="bg1"/>
                </a:solidFill>
              </a:rPr>
              <a:t>produkty towarzyszące i jedzenie </a:t>
            </a:r>
            <a:r>
              <a:rPr lang="pl-PL" sz="7200" b="1" dirty="0" smtClean="0">
                <a:solidFill>
                  <a:schemeClr val="bg1"/>
                </a:solidFill>
              </a:rPr>
              <a:t> - są </a:t>
            </a:r>
            <a:r>
              <a:rPr lang="pl-PL" sz="7200" b="1" dirty="0">
                <a:solidFill>
                  <a:schemeClr val="bg1"/>
                </a:solidFill>
              </a:rPr>
              <a:t>nowe i nie były </a:t>
            </a:r>
            <a:r>
              <a:rPr lang="pl-PL" sz="7200" b="1" dirty="0" smtClean="0">
                <a:solidFill>
                  <a:schemeClr val="bg1"/>
                </a:solidFill>
              </a:rPr>
              <a:t>w </a:t>
            </a:r>
            <a:r>
              <a:rPr lang="pl-PL" sz="7200" b="1" dirty="0">
                <a:solidFill>
                  <a:schemeClr val="bg1"/>
                </a:solidFill>
              </a:rPr>
              <a:t>kontakcie z chorymi pszczołami lub czerwiu-grzebienie, </a:t>
            </a:r>
            <a:r>
              <a:rPr lang="pl-PL" sz="7200" b="1" dirty="0" smtClean="0">
                <a:solidFill>
                  <a:schemeClr val="bg1"/>
                </a:solidFill>
              </a:rPr>
              <a:t>oraz  zachowanie wszystkie środków ostrożności</a:t>
            </a:r>
            <a:r>
              <a:rPr lang="pl-PL" sz="7200" b="1" dirty="0">
                <a:solidFill>
                  <a:schemeClr val="bg1"/>
                </a:solidFill>
              </a:rPr>
              <a:t>, aby uniknąć zanieczyszczenia z czynników wywołujących lub epidemiami pszczół.</a:t>
            </a:r>
          </a:p>
          <a:p>
            <a:endParaRPr lang="en-US" dirty="0"/>
          </a:p>
        </p:txBody>
      </p:sp>
    </p:spTree>
  </p:cSld>
  <p:clrMapOvr>
    <a:masterClrMapping/>
  </p:clrMapOvr>
  <p:transition>
    <p:wipe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576064"/>
          </a:xfrm>
        </p:spPr>
        <p:txBody>
          <a:bodyPr>
            <a:noAutofit/>
          </a:bodyPr>
          <a:lstStyle/>
          <a:p>
            <a:r>
              <a:rPr lang="pl-PL" sz="3600" b="1" dirty="0" smtClean="0">
                <a:solidFill>
                  <a:schemeClr val="bg1"/>
                </a:solidFill>
                <a:effectLst>
                  <a:outerShdw blurRad="38100" dist="38100" dir="2700000" algn="tl">
                    <a:srgbClr val="000000">
                      <a:alpha val="43137"/>
                    </a:srgbClr>
                  </a:outerShdw>
                </a:effectLst>
              </a:rPr>
              <a:t>Trzmiele</a:t>
            </a:r>
            <a:endParaRPr lang="en-US" sz="36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692696"/>
            <a:ext cx="8229600" cy="5760640"/>
          </a:xfrm>
        </p:spPr>
        <p:txBody>
          <a:bodyPr>
            <a:normAutofit fontScale="70000" lnSpcReduction="20000"/>
          </a:bodyPr>
          <a:lstStyle/>
          <a:p>
            <a:pPr>
              <a:buNone/>
            </a:pPr>
            <a:r>
              <a:rPr lang="pl-PL" b="1" dirty="0">
                <a:solidFill>
                  <a:schemeClr val="bg1"/>
                </a:solidFill>
              </a:rPr>
              <a:t>Wzór świadectwa</a:t>
            </a:r>
            <a:br>
              <a:rPr lang="pl-PL" b="1" dirty="0">
                <a:solidFill>
                  <a:schemeClr val="bg1"/>
                </a:solidFill>
              </a:rPr>
            </a:br>
            <a:r>
              <a:rPr lang="pl-PL" b="1" dirty="0">
                <a:solidFill>
                  <a:schemeClr val="bg1"/>
                </a:solidFill>
              </a:rPr>
              <a:t>Wzór świadectwa weterynaryjnego dla przesyłek kolonii trzmieli (Bombus </a:t>
            </a:r>
            <a:r>
              <a:rPr lang="pl-PL" b="1" dirty="0" err="1">
                <a:solidFill>
                  <a:schemeClr val="bg1"/>
                </a:solidFill>
              </a:rPr>
              <a:t>spp</a:t>
            </a:r>
            <a:r>
              <a:rPr lang="pl-PL" b="1" dirty="0" smtClean="0">
                <a:solidFill>
                  <a:schemeClr val="bg1"/>
                </a:solidFill>
              </a:rPr>
              <a:t>.)określa, że:</a:t>
            </a:r>
            <a:br>
              <a:rPr lang="pl-PL" b="1" dirty="0" smtClean="0">
                <a:solidFill>
                  <a:schemeClr val="bg1"/>
                </a:solidFill>
              </a:rPr>
            </a:br>
            <a:endParaRPr lang="pl-PL" b="1" dirty="0" smtClean="0">
              <a:solidFill>
                <a:schemeClr val="bg1"/>
              </a:solidFill>
            </a:endParaRPr>
          </a:p>
          <a:p>
            <a:pPr marL="628650">
              <a:buFont typeface="Wingdings" pitchFamily="2" charset="2"/>
              <a:buChar char="§"/>
            </a:pPr>
            <a:r>
              <a:rPr lang="pl-PL" sz="2900" b="1" dirty="0" smtClean="0">
                <a:solidFill>
                  <a:schemeClr val="bg1"/>
                </a:solidFill>
              </a:rPr>
              <a:t>trzmiele </a:t>
            </a:r>
            <a:r>
              <a:rPr lang="pl-PL" sz="2900" b="1" dirty="0">
                <a:solidFill>
                  <a:schemeClr val="bg1"/>
                </a:solidFill>
              </a:rPr>
              <a:t>były hodowane i trzymane pod kontrolowanym środowisku </a:t>
            </a:r>
            <a:r>
              <a:rPr lang="pl-PL" sz="2900" b="1" dirty="0" smtClean="0">
                <a:solidFill>
                  <a:schemeClr val="bg1"/>
                </a:solidFill>
              </a:rPr>
              <a:t/>
            </a:r>
            <a:br>
              <a:rPr lang="pl-PL" sz="2900" b="1" dirty="0" smtClean="0">
                <a:solidFill>
                  <a:schemeClr val="bg1"/>
                </a:solidFill>
              </a:rPr>
            </a:br>
            <a:r>
              <a:rPr lang="pl-PL" sz="2900" b="1" dirty="0" smtClean="0">
                <a:solidFill>
                  <a:schemeClr val="bg1"/>
                </a:solidFill>
              </a:rPr>
              <a:t>w </a:t>
            </a:r>
            <a:r>
              <a:rPr lang="pl-PL" sz="2900" b="1" dirty="0">
                <a:solidFill>
                  <a:schemeClr val="bg1"/>
                </a:solidFill>
              </a:rPr>
              <a:t>uznanej jednostce, która jest nadzorowana i kontrolowana przez właściwy </a:t>
            </a:r>
            <a:r>
              <a:rPr lang="pl-PL" sz="2900" b="1" dirty="0" smtClean="0">
                <a:solidFill>
                  <a:schemeClr val="bg1"/>
                </a:solidFill>
              </a:rPr>
              <a:t>organ;</a:t>
            </a:r>
          </a:p>
          <a:p>
            <a:pPr marL="628650">
              <a:buFont typeface="Wingdings" pitchFamily="2" charset="2"/>
              <a:buChar char="§"/>
            </a:pPr>
            <a:r>
              <a:rPr lang="pl-PL" sz="2900" b="1" dirty="0" smtClean="0">
                <a:solidFill>
                  <a:schemeClr val="bg1"/>
                </a:solidFill>
              </a:rPr>
              <a:t>utworzenie </a:t>
            </a:r>
            <a:r>
              <a:rPr lang="pl-PL" sz="2900" b="1" dirty="0">
                <a:solidFill>
                  <a:schemeClr val="bg1"/>
                </a:solidFill>
              </a:rPr>
              <a:t>systemu </a:t>
            </a:r>
            <a:r>
              <a:rPr lang="pl-PL" sz="2900" b="1" dirty="0" smtClean="0">
                <a:solidFill>
                  <a:schemeClr val="bg1"/>
                </a:solidFill>
              </a:rPr>
              <a:t>zostało sprawdzone </a:t>
            </a:r>
            <a:r>
              <a:rPr lang="pl-PL" sz="2900" b="1" dirty="0">
                <a:solidFill>
                  <a:schemeClr val="bg1"/>
                </a:solidFill>
              </a:rPr>
              <a:t>bezpośrednio przed wysyłką </a:t>
            </a:r>
            <a:r>
              <a:rPr lang="pl-PL" sz="2900" b="1" dirty="0" smtClean="0">
                <a:solidFill>
                  <a:schemeClr val="bg1"/>
                </a:solidFill>
              </a:rPr>
              <a:t>i</a:t>
            </a:r>
            <a:br>
              <a:rPr lang="pl-PL" sz="2900" b="1" dirty="0" smtClean="0">
                <a:solidFill>
                  <a:schemeClr val="bg1"/>
                </a:solidFill>
              </a:rPr>
            </a:br>
            <a:r>
              <a:rPr lang="pl-PL" sz="2900" b="1" dirty="0" smtClean="0">
                <a:solidFill>
                  <a:schemeClr val="bg1"/>
                </a:solidFill>
              </a:rPr>
              <a:t> </a:t>
            </a:r>
            <a:r>
              <a:rPr lang="pl-PL" sz="2900" b="1" dirty="0">
                <a:solidFill>
                  <a:schemeClr val="bg1"/>
                </a:solidFill>
              </a:rPr>
              <a:t>wszystkie trzmiele i hodowlana nie wykazują żadnych objawów klinicznych czy podejrzeń o choroby, w tym inwazji atakującymi </a:t>
            </a:r>
            <a:r>
              <a:rPr lang="pl-PL" sz="2900" b="1" dirty="0" smtClean="0">
                <a:solidFill>
                  <a:schemeClr val="bg1"/>
                </a:solidFill>
              </a:rPr>
              <a:t>pszczoły;</a:t>
            </a:r>
          </a:p>
          <a:p>
            <a:pPr marL="628650">
              <a:buFont typeface="Wingdings" pitchFamily="2" charset="2"/>
              <a:buChar char="§"/>
            </a:pPr>
            <a:r>
              <a:rPr lang="pl-PL" sz="2900" b="1" dirty="0" smtClean="0">
                <a:solidFill>
                  <a:schemeClr val="bg1"/>
                </a:solidFill>
              </a:rPr>
              <a:t>wszystkie </a:t>
            </a:r>
            <a:r>
              <a:rPr lang="pl-PL" sz="2900" b="1" dirty="0">
                <a:solidFill>
                  <a:schemeClr val="bg1"/>
                </a:solidFill>
              </a:rPr>
              <a:t>kolonie na eksport do Wspólnoty zostały poddane szczegółowej kontroli, aby wszystkie trzmiele, wylęgu narybku </a:t>
            </a:r>
            <a:r>
              <a:rPr lang="pl-PL" sz="2900" b="1" dirty="0" smtClean="0">
                <a:solidFill>
                  <a:schemeClr val="bg1"/>
                </a:solidFill>
              </a:rPr>
              <a:t/>
            </a:r>
            <a:br>
              <a:rPr lang="pl-PL" sz="2900" b="1" dirty="0" smtClean="0">
                <a:solidFill>
                  <a:schemeClr val="bg1"/>
                </a:solidFill>
              </a:rPr>
            </a:br>
            <a:r>
              <a:rPr lang="pl-PL" sz="2900" b="1" dirty="0" smtClean="0">
                <a:solidFill>
                  <a:schemeClr val="bg1"/>
                </a:solidFill>
              </a:rPr>
              <a:t>i </a:t>
            </a:r>
            <a:r>
              <a:rPr lang="pl-PL" sz="2900" b="1" dirty="0">
                <a:solidFill>
                  <a:schemeClr val="bg1"/>
                </a:solidFill>
              </a:rPr>
              <a:t>opakowanie nie zawierają małego chrząszcza ulowego lub inne inwazje atakującymi </a:t>
            </a:r>
            <a:r>
              <a:rPr lang="pl-PL" sz="2900" b="1" dirty="0" smtClean="0">
                <a:solidFill>
                  <a:schemeClr val="bg1"/>
                </a:solidFill>
              </a:rPr>
              <a:t>pszczoły;</a:t>
            </a:r>
          </a:p>
          <a:p>
            <a:pPr marL="628650">
              <a:buFont typeface="Wingdings" pitchFamily="2" charset="2"/>
              <a:buChar char="§"/>
            </a:pPr>
            <a:r>
              <a:rPr lang="pl-PL" sz="2900" b="1" dirty="0" smtClean="0">
                <a:solidFill>
                  <a:schemeClr val="bg1"/>
                </a:solidFill>
              </a:rPr>
              <a:t>materiały </a:t>
            </a:r>
            <a:r>
              <a:rPr lang="pl-PL" sz="2900" b="1" dirty="0">
                <a:solidFill>
                  <a:schemeClr val="bg1"/>
                </a:solidFill>
              </a:rPr>
              <a:t>opakowaniowe, pojemniki, produkty towarzyszące </a:t>
            </a:r>
            <a:r>
              <a:rPr lang="pl-PL" sz="2900" b="1" dirty="0" smtClean="0">
                <a:solidFill>
                  <a:schemeClr val="bg1"/>
                </a:solidFill>
              </a:rPr>
              <a:t/>
            </a:r>
            <a:br>
              <a:rPr lang="pl-PL" sz="2900" b="1" dirty="0" smtClean="0">
                <a:solidFill>
                  <a:schemeClr val="bg1"/>
                </a:solidFill>
              </a:rPr>
            </a:br>
            <a:r>
              <a:rPr lang="pl-PL" sz="2900" b="1" dirty="0" smtClean="0">
                <a:solidFill>
                  <a:schemeClr val="bg1"/>
                </a:solidFill>
              </a:rPr>
              <a:t>i </a:t>
            </a:r>
            <a:r>
              <a:rPr lang="pl-PL" sz="2900" b="1" dirty="0">
                <a:solidFill>
                  <a:schemeClr val="bg1"/>
                </a:solidFill>
              </a:rPr>
              <a:t>jedzenie są nowe i nie były w kontakcie z chorymi pszczołami lub czerwiu-grzebienie, a wszelkie środki ostrożności, aby uniknąć zanieczyszczenia z czynników wywołujących lub epidemiami pszczół.</a:t>
            </a:r>
          </a:p>
          <a:p>
            <a:endParaRPr lang="en-US" dirty="0"/>
          </a:p>
        </p:txBody>
      </p:sp>
    </p:spTree>
  </p:cSld>
  <p:clrMapOvr>
    <a:masterClrMapping/>
  </p:clrMapOvr>
  <p:transition>
    <p:wipe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pl-PL" sz="3600" b="1" dirty="0" smtClean="0">
                <a:solidFill>
                  <a:schemeClr val="bg1"/>
                </a:solidFill>
                <a:effectLst>
                  <a:outerShdw blurRad="38100" dist="38100" dir="2700000" algn="tl">
                    <a:srgbClr val="000000">
                      <a:alpha val="43137"/>
                    </a:srgbClr>
                  </a:outerShdw>
                </a:effectLst>
              </a:rPr>
              <a:t>Kontrole weterynaryjne w punktach kontroli granicznej</a:t>
            </a:r>
            <a:endParaRPr lang="en-US" sz="36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algn="just">
              <a:buNone/>
            </a:pPr>
            <a:r>
              <a:rPr lang="pl-PL" dirty="0"/>
              <a:t>	</a:t>
            </a:r>
            <a:endParaRPr lang="pl-PL" dirty="0" smtClean="0"/>
          </a:p>
          <a:p>
            <a:pPr algn="just">
              <a:buNone/>
            </a:pPr>
            <a:r>
              <a:rPr lang="pl-PL" sz="2800" b="1" dirty="0" smtClean="0">
                <a:solidFill>
                  <a:schemeClr val="bg1"/>
                </a:solidFill>
              </a:rPr>
              <a:t>	Aby </a:t>
            </a:r>
            <a:r>
              <a:rPr lang="pl-PL" sz="2800" b="1" dirty="0">
                <a:solidFill>
                  <a:schemeClr val="bg1"/>
                </a:solidFill>
              </a:rPr>
              <a:t>zapewnić</a:t>
            </a:r>
            <a:r>
              <a:rPr lang="pl-PL" sz="2800" b="1" dirty="0" smtClean="0">
                <a:solidFill>
                  <a:schemeClr val="bg1"/>
                </a:solidFill>
              </a:rPr>
              <a:t>, przestrzeganie prawa UE oraz </a:t>
            </a:r>
            <a:br>
              <a:rPr lang="pl-PL" sz="2800" b="1" dirty="0" smtClean="0">
                <a:solidFill>
                  <a:schemeClr val="bg1"/>
                </a:solidFill>
              </a:rPr>
            </a:br>
            <a:r>
              <a:rPr lang="pl-PL" sz="2800" b="1" dirty="0" smtClean="0">
                <a:solidFill>
                  <a:schemeClr val="bg1"/>
                </a:solidFill>
              </a:rPr>
              <a:t>w celu ochrony zdrowia zwierząt oraz zdrowia publicznego handel z UE </a:t>
            </a:r>
            <a:r>
              <a:rPr lang="pl-PL" sz="2800" b="1" dirty="0">
                <a:solidFill>
                  <a:schemeClr val="bg1"/>
                </a:solidFill>
              </a:rPr>
              <a:t>oraz </a:t>
            </a:r>
            <a:r>
              <a:rPr lang="pl-PL" sz="2800" b="1" dirty="0" smtClean="0">
                <a:solidFill>
                  <a:schemeClr val="bg1"/>
                </a:solidFill>
              </a:rPr>
              <a:t>eksport objęty </a:t>
            </a:r>
            <a:br>
              <a:rPr lang="pl-PL" sz="2800" b="1" dirty="0" smtClean="0">
                <a:solidFill>
                  <a:schemeClr val="bg1"/>
                </a:solidFill>
              </a:rPr>
            </a:br>
            <a:r>
              <a:rPr lang="pl-PL" sz="2800" b="1" dirty="0" smtClean="0">
                <a:solidFill>
                  <a:schemeClr val="bg1"/>
                </a:solidFill>
              </a:rPr>
              <a:t>został kontrolami dokumentów tożsamości</a:t>
            </a:r>
            <a:r>
              <a:rPr lang="pl-PL" sz="2800" b="1" dirty="0">
                <a:solidFill>
                  <a:schemeClr val="bg1"/>
                </a:solidFill>
              </a:rPr>
              <a:t/>
            </a:r>
            <a:br>
              <a:rPr lang="pl-PL" sz="2800" b="1" dirty="0">
                <a:solidFill>
                  <a:schemeClr val="bg1"/>
                </a:solidFill>
              </a:rPr>
            </a:br>
            <a:endParaRPr lang="pl-PL" sz="2800" b="1" dirty="0">
              <a:solidFill>
                <a:schemeClr val="bg1"/>
              </a:solidFill>
            </a:endParaRPr>
          </a:p>
          <a:p>
            <a:endParaRPr lang="en-US" dirty="0"/>
          </a:p>
        </p:txBody>
      </p:sp>
    </p:spTree>
  </p:cSld>
  <p:clrMapOvr>
    <a:masterClrMapping/>
  </p:clrMapOvr>
  <p:transition>
    <p:wipe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576064"/>
          </a:xfrm>
        </p:spPr>
        <p:txBody>
          <a:bodyPr>
            <a:noAutofit/>
          </a:bodyPr>
          <a:lstStyle/>
          <a:p>
            <a:r>
              <a:rPr lang="pl-PL" sz="3600" b="1" dirty="0" smtClean="0">
                <a:solidFill>
                  <a:schemeClr val="bg1"/>
                </a:solidFill>
                <a:effectLst>
                  <a:outerShdw blurRad="38100" dist="38100" dir="2700000" algn="tl">
                    <a:srgbClr val="000000">
                      <a:alpha val="43137"/>
                    </a:srgbClr>
                  </a:outerShdw>
                </a:effectLst>
              </a:rPr>
              <a:t>Przepisy</a:t>
            </a:r>
            <a:endParaRPr lang="en-US" sz="36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836712"/>
            <a:ext cx="8229600" cy="5688632"/>
          </a:xfrm>
        </p:spPr>
        <p:txBody>
          <a:bodyPr>
            <a:normAutofit/>
          </a:bodyPr>
          <a:lstStyle/>
          <a:p>
            <a:pPr algn="just">
              <a:buFont typeface="Wingdings" pitchFamily="2" charset="2"/>
              <a:buChar char="§"/>
            </a:pPr>
            <a:r>
              <a:rPr lang="pl-PL" sz="2000" b="1" dirty="0">
                <a:solidFill>
                  <a:srgbClr val="FFFF00"/>
                </a:solidFill>
              </a:rPr>
              <a:t>ROZPORZĄDZENIE KOMISJI (UE) nr 206/2010 z dnia 12 marca 2010</a:t>
            </a:r>
            <a:r>
              <a:rPr lang="pl-PL" sz="2000" b="1" dirty="0"/>
              <a:t/>
            </a:r>
            <a:br>
              <a:rPr lang="pl-PL" sz="2000" b="1" dirty="0"/>
            </a:br>
            <a:r>
              <a:rPr lang="pl-PL" sz="2000" b="1" dirty="0">
                <a:solidFill>
                  <a:schemeClr val="bg1"/>
                </a:solidFill>
              </a:rPr>
              <a:t>ustanawiające wykazy krajów trzecich, ich terytoriów lub części, upoważnionych do wprowadzania do Unii Europejskiej niektórych zwierząt oraz świeżego mięsa i wymogi dotyczące świadectw weterynaryjnych</a:t>
            </a:r>
            <a:r>
              <a:rPr lang="pl-PL" sz="2000" b="1" dirty="0"/>
              <a:t/>
            </a:r>
            <a:br>
              <a:rPr lang="pl-PL" sz="2000" b="1" dirty="0"/>
            </a:br>
            <a:endParaRPr lang="pl-PL" sz="2000" b="1" dirty="0" smtClean="0"/>
          </a:p>
          <a:p>
            <a:pPr algn="just">
              <a:buFont typeface="Wingdings" pitchFamily="2" charset="2"/>
              <a:buChar char="§"/>
            </a:pPr>
            <a:r>
              <a:rPr lang="pl-PL" sz="2000" b="1" dirty="0" smtClean="0">
                <a:solidFill>
                  <a:srgbClr val="FFFF00"/>
                </a:solidFill>
              </a:rPr>
              <a:t>Decyzja </a:t>
            </a:r>
            <a:r>
              <a:rPr lang="pl-PL" sz="2000" b="1" dirty="0">
                <a:solidFill>
                  <a:srgbClr val="FFFF00"/>
                </a:solidFill>
              </a:rPr>
              <a:t>Komisji 2003/881/WE z dnia 11 grudnia 2003 </a:t>
            </a:r>
            <a:r>
              <a:rPr lang="pl-PL" sz="2000" b="1" dirty="0" smtClean="0">
                <a:solidFill>
                  <a:srgbClr val="FFFF00"/>
                </a:solidFill>
              </a:rPr>
              <a:t>roku</a:t>
            </a:r>
            <a:r>
              <a:rPr lang="pl-PL" sz="2000" b="1" dirty="0" smtClean="0"/>
              <a:t> </a:t>
            </a:r>
            <a:r>
              <a:rPr lang="pl-PL" sz="2000" b="1" dirty="0">
                <a:solidFill>
                  <a:schemeClr val="bg1"/>
                </a:solidFill>
              </a:rPr>
              <a:t>dotycząca zdrowia zwierząt oraz warunków certyfikacji w przywozie pszczół </a:t>
            </a:r>
            <a:r>
              <a:rPr lang="pl-PL" sz="2000" b="1" dirty="0" smtClean="0">
                <a:solidFill>
                  <a:schemeClr val="bg1"/>
                </a:solidFill>
              </a:rPr>
              <a:t/>
            </a:r>
            <a:br>
              <a:rPr lang="pl-PL" sz="2000" b="1" dirty="0" smtClean="0">
                <a:solidFill>
                  <a:schemeClr val="bg1"/>
                </a:solidFill>
              </a:rPr>
            </a:br>
            <a:r>
              <a:rPr lang="pl-PL" sz="2000" b="1" dirty="0" smtClean="0">
                <a:solidFill>
                  <a:schemeClr val="bg1"/>
                </a:solidFill>
              </a:rPr>
              <a:t>i </a:t>
            </a:r>
            <a:r>
              <a:rPr lang="pl-PL" sz="2000" b="1" dirty="0">
                <a:solidFill>
                  <a:schemeClr val="bg1"/>
                </a:solidFill>
              </a:rPr>
              <a:t>trzmieli (Apis mellifera i Bombus spp.). Pochodzących z niektórych państw trzecich (Dz.U. L 328 z 17.12.2003, str. 26). ustanawia warunki zdrowotne zwierząt i warunki wystawiania świadectw dla przywozu pszczoły z niektórych państw trzecich</a:t>
            </a:r>
            <a:r>
              <a:rPr lang="pl-PL" sz="2000" b="1" dirty="0" smtClean="0">
                <a:solidFill>
                  <a:schemeClr val="bg1"/>
                </a:solidFill>
              </a:rPr>
              <a:t>.</a:t>
            </a:r>
          </a:p>
          <a:p>
            <a:pPr algn="just">
              <a:buNone/>
            </a:pPr>
            <a:r>
              <a:rPr lang="pl-PL" sz="2000" b="1" dirty="0">
                <a:solidFill>
                  <a:schemeClr val="bg1"/>
                </a:solidFill>
              </a:rPr>
              <a:t>	</a:t>
            </a:r>
            <a:r>
              <a:rPr lang="pl-PL" sz="2000" b="1" dirty="0" smtClean="0">
                <a:solidFill>
                  <a:schemeClr val="bg1"/>
                </a:solidFill>
              </a:rPr>
              <a:t>W </a:t>
            </a:r>
            <a:r>
              <a:rPr lang="pl-PL" sz="2000" b="1" dirty="0">
                <a:solidFill>
                  <a:schemeClr val="bg1"/>
                </a:solidFill>
              </a:rPr>
              <a:t>celu uproszczenia prawodawstwa unijnego środki ustanowione </a:t>
            </a:r>
            <a:r>
              <a:rPr lang="pl-PL" sz="2000" b="1" dirty="0" smtClean="0">
                <a:solidFill>
                  <a:schemeClr val="bg1"/>
                </a:solidFill>
              </a:rPr>
              <a:t/>
            </a:r>
            <a:br>
              <a:rPr lang="pl-PL" sz="2000" b="1" dirty="0" smtClean="0">
                <a:solidFill>
                  <a:schemeClr val="bg1"/>
                </a:solidFill>
              </a:rPr>
            </a:br>
            <a:r>
              <a:rPr lang="pl-PL" sz="2000" b="1" dirty="0" smtClean="0">
                <a:solidFill>
                  <a:schemeClr val="bg1"/>
                </a:solidFill>
              </a:rPr>
              <a:t>w </a:t>
            </a:r>
            <a:r>
              <a:rPr lang="pl-PL" sz="2000" b="1" dirty="0">
                <a:solidFill>
                  <a:schemeClr val="bg1"/>
                </a:solidFill>
              </a:rPr>
              <a:t>tej decyzji powinny zostać włączone do niniejszego </a:t>
            </a:r>
            <a:r>
              <a:rPr lang="pl-PL" sz="2000" b="1" dirty="0" smtClean="0">
                <a:solidFill>
                  <a:schemeClr val="bg1"/>
                </a:solidFill>
              </a:rPr>
              <a:t>rozporządzenia</a:t>
            </a:r>
            <a:br>
              <a:rPr lang="pl-PL" sz="2000" b="1" dirty="0" smtClean="0">
                <a:solidFill>
                  <a:schemeClr val="bg1"/>
                </a:solidFill>
              </a:rPr>
            </a:br>
            <a:r>
              <a:rPr lang="pl-PL" sz="2000" b="1" dirty="0" smtClean="0">
                <a:solidFill>
                  <a:schemeClr val="bg1"/>
                </a:solidFill>
              </a:rPr>
              <a:t>w konsekwencji</a:t>
            </a:r>
            <a:r>
              <a:rPr lang="pl-PL" sz="2000" b="1" dirty="0">
                <a:solidFill>
                  <a:schemeClr val="bg1"/>
                </a:solidFill>
              </a:rPr>
              <a:t>, 2003/881/WE decyzja powinna zostać </a:t>
            </a:r>
            <a:r>
              <a:rPr lang="pl-PL" sz="2000" b="1" dirty="0" smtClean="0">
                <a:solidFill>
                  <a:schemeClr val="bg1"/>
                </a:solidFill>
              </a:rPr>
              <a:t>uchylona</a:t>
            </a:r>
            <a:r>
              <a:rPr lang="pl-PL" sz="2000" dirty="0" smtClean="0">
                <a:solidFill>
                  <a:schemeClr val="bg1"/>
                </a:solidFill>
              </a:rPr>
              <a:t>.</a:t>
            </a:r>
            <a:endParaRPr lang="pl-PL" sz="2000" dirty="0">
              <a:solidFill>
                <a:schemeClr val="bg1"/>
              </a:solidFill>
            </a:endParaRPr>
          </a:p>
        </p:txBody>
      </p:sp>
    </p:spTree>
  </p:cSld>
  <p:clrMapOvr>
    <a:masterClrMapping/>
  </p:clrMapOvr>
  <p:transition>
    <p:wipe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490066"/>
          </a:xfrm>
        </p:spPr>
        <p:txBody>
          <a:bodyPr>
            <a:noAutofit/>
          </a:bodyPr>
          <a:lstStyle/>
          <a:p>
            <a:r>
              <a:rPr lang="pl-PL" sz="3600" b="1" dirty="0" smtClean="0">
                <a:solidFill>
                  <a:schemeClr val="bg1"/>
                </a:solidFill>
                <a:effectLst>
                  <a:outerShdw blurRad="38100" dist="38100" dir="2700000" algn="tl">
                    <a:srgbClr val="000000">
                      <a:alpha val="43137"/>
                    </a:srgbClr>
                  </a:outerShdw>
                </a:effectLst>
              </a:rPr>
              <a:t>Przepisy</a:t>
            </a:r>
            <a:endParaRPr lang="en-US" sz="3600" dirty="0"/>
          </a:p>
        </p:txBody>
      </p:sp>
      <p:sp>
        <p:nvSpPr>
          <p:cNvPr id="3" name="Content Placeholder 2"/>
          <p:cNvSpPr>
            <a:spLocks noGrp="1"/>
          </p:cNvSpPr>
          <p:nvPr>
            <p:ph idx="1"/>
          </p:nvPr>
        </p:nvSpPr>
        <p:spPr>
          <a:xfrm>
            <a:off x="457200" y="908720"/>
            <a:ext cx="8229600" cy="5832648"/>
          </a:xfrm>
        </p:spPr>
        <p:txBody>
          <a:bodyPr>
            <a:normAutofit fontScale="55000" lnSpcReduction="20000"/>
          </a:bodyPr>
          <a:lstStyle/>
          <a:p>
            <a:pPr>
              <a:buFont typeface="Wingdings" pitchFamily="2" charset="2"/>
              <a:buChar char="§"/>
            </a:pPr>
            <a:r>
              <a:rPr lang="pl-PL" sz="3300" b="1" dirty="0">
                <a:solidFill>
                  <a:srgbClr val="FFFF00"/>
                </a:solidFill>
              </a:rPr>
              <a:t>ROZPORZĄDZENIE KOMISJI (UE) nr </a:t>
            </a:r>
            <a:r>
              <a:rPr lang="pl-PL" sz="3300" b="1" dirty="0" smtClean="0">
                <a:solidFill>
                  <a:srgbClr val="FFFF00"/>
                </a:solidFill>
              </a:rPr>
              <a:t>206/2010</a:t>
            </a:r>
          </a:p>
          <a:p>
            <a:pPr>
              <a:buNone/>
            </a:pPr>
            <a:r>
              <a:rPr lang="pl-PL" sz="3300" b="1" dirty="0" smtClean="0">
                <a:solidFill>
                  <a:schemeClr val="bg1"/>
                </a:solidFill>
              </a:rPr>
              <a:t>Artykuł 7</a:t>
            </a:r>
          </a:p>
          <a:p>
            <a:pPr>
              <a:buNone/>
            </a:pPr>
            <a:r>
              <a:rPr lang="pl-PL" sz="3300" b="1" dirty="0" smtClean="0">
                <a:solidFill>
                  <a:schemeClr val="bg1"/>
                </a:solidFill>
              </a:rPr>
              <a:t>Ogólne </a:t>
            </a:r>
            <a:r>
              <a:rPr lang="pl-PL" sz="3300" b="1" dirty="0">
                <a:solidFill>
                  <a:schemeClr val="bg1"/>
                </a:solidFill>
              </a:rPr>
              <a:t>warunki dotyczące wprowadzenia do Unii niektórych gatunków </a:t>
            </a:r>
            <a:r>
              <a:rPr lang="pl-PL" sz="3300" b="1" dirty="0" smtClean="0">
                <a:solidFill>
                  <a:schemeClr val="bg1"/>
                </a:solidFill>
              </a:rPr>
              <a:t>pszczół:</a:t>
            </a:r>
          </a:p>
          <a:p>
            <a:pPr>
              <a:buNone/>
            </a:pPr>
            <a:endParaRPr lang="pl-PL" sz="3300" b="1" dirty="0">
              <a:solidFill>
                <a:schemeClr val="bg1"/>
              </a:solidFill>
            </a:endParaRPr>
          </a:p>
          <a:p>
            <a:pPr marL="514350" indent="-514350">
              <a:buAutoNum type="arabicPeriod"/>
            </a:pPr>
            <a:r>
              <a:rPr lang="pl-PL" sz="3300" b="1" dirty="0" smtClean="0">
                <a:solidFill>
                  <a:schemeClr val="bg1"/>
                </a:solidFill>
              </a:rPr>
              <a:t>Przesyłki </a:t>
            </a:r>
            <a:r>
              <a:rPr lang="pl-PL" sz="3300" b="1" dirty="0">
                <a:solidFill>
                  <a:schemeClr val="bg1"/>
                </a:solidFill>
              </a:rPr>
              <a:t>pszczół gatunków wymienionych w tabeli 1 części 2 załącznika IV, są </a:t>
            </a:r>
            <a:r>
              <a:rPr lang="pl-PL" sz="3300" b="1" dirty="0" smtClean="0">
                <a:solidFill>
                  <a:schemeClr val="bg1"/>
                </a:solidFill>
              </a:rPr>
              <a:t>wprowadzane </a:t>
            </a:r>
            <a:r>
              <a:rPr lang="pl-PL" sz="3300" b="1" dirty="0">
                <a:solidFill>
                  <a:schemeClr val="bg1"/>
                </a:solidFill>
              </a:rPr>
              <a:t>do Unii z krajów trzecich lub terytoriów</a:t>
            </a:r>
            <a:r>
              <a:rPr lang="pl-PL" sz="3300" b="1" dirty="0" smtClean="0">
                <a:solidFill>
                  <a:schemeClr val="bg1"/>
                </a:solidFill>
              </a:rPr>
              <a:t>:</a:t>
            </a:r>
          </a:p>
          <a:p>
            <a:pPr marL="514350" indent="-514350">
              <a:buNone/>
            </a:pPr>
            <a:r>
              <a:rPr lang="pl-PL" sz="3300" b="1" dirty="0" smtClean="0">
                <a:solidFill>
                  <a:schemeClr val="bg1"/>
                </a:solidFill>
              </a:rPr>
              <a:t>      (</a:t>
            </a:r>
            <a:r>
              <a:rPr lang="pl-PL" sz="3300" b="1" dirty="0">
                <a:solidFill>
                  <a:schemeClr val="bg1"/>
                </a:solidFill>
              </a:rPr>
              <a:t>a) wymienione w części 1 załącznika II</a:t>
            </a:r>
            <a:r>
              <a:rPr lang="pl-PL" sz="3300" b="1" dirty="0" smtClean="0">
                <a:solidFill>
                  <a:schemeClr val="bg1"/>
                </a:solidFill>
              </a:rPr>
              <a:t>;</a:t>
            </a:r>
          </a:p>
          <a:p>
            <a:pPr marL="514350" indent="-514350">
              <a:buNone/>
            </a:pPr>
            <a:r>
              <a:rPr lang="pl-PL" sz="3300" b="1" dirty="0" smtClean="0">
                <a:solidFill>
                  <a:schemeClr val="bg1"/>
                </a:solidFill>
              </a:rPr>
              <a:t>      (</a:t>
            </a:r>
            <a:r>
              <a:rPr lang="pl-PL" sz="3300" b="1" dirty="0">
                <a:solidFill>
                  <a:schemeClr val="bg1"/>
                </a:solidFill>
              </a:rPr>
              <a:t>b) w przypadku gdy obecność zgnilca amerykańskiego, małego chrząszcza ulowego (Aethina tumida) oraz roztocza Tropilaelaps (Tropilaelaps spp.) podlega obowiązkowemu zgłoszeniu, na całym terytorium państwa trzeciego lub terytorium</a:t>
            </a:r>
            <a:r>
              <a:rPr lang="pl-PL" sz="3300" b="1" dirty="0" smtClean="0">
                <a:solidFill>
                  <a:schemeClr val="bg1"/>
                </a:solidFill>
              </a:rPr>
              <a:t>.</a:t>
            </a:r>
          </a:p>
          <a:p>
            <a:pPr marL="514350" indent="-514350">
              <a:buAutoNum type="arabicPeriod" startAt="2"/>
            </a:pPr>
            <a:r>
              <a:rPr lang="pl-PL" sz="3300" b="1" dirty="0" smtClean="0">
                <a:solidFill>
                  <a:schemeClr val="bg1"/>
                </a:solidFill>
              </a:rPr>
              <a:t>W </a:t>
            </a:r>
            <a:r>
              <a:rPr lang="pl-PL" sz="3300" b="1" dirty="0">
                <a:solidFill>
                  <a:schemeClr val="bg1"/>
                </a:solidFill>
              </a:rPr>
              <a:t>drodze odstępstwa od ustępu 1 (a), przesyłek pszczół mogą być wprowadzone do Unii, z części państwa trzeciego lub terytorium wymienione </a:t>
            </a:r>
            <a:r>
              <a:rPr lang="pl-PL" sz="3300" b="1" dirty="0" smtClean="0">
                <a:solidFill>
                  <a:schemeClr val="bg1"/>
                </a:solidFill>
              </a:rPr>
              <a:t/>
            </a:r>
            <a:br>
              <a:rPr lang="pl-PL" sz="3300" b="1" dirty="0" smtClean="0">
                <a:solidFill>
                  <a:schemeClr val="bg1"/>
                </a:solidFill>
              </a:rPr>
            </a:br>
            <a:r>
              <a:rPr lang="pl-PL" sz="3300" b="1" dirty="0" smtClean="0">
                <a:solidFill>
                  <a:schemeClr val="bg1"/>
                </a:solidFill>
              </a:rPr>
              <a:t>w </a:t>
            </a:r>
            <a:r>
              <a:rPr lang="pl-PL" sz="3300" b="1" dirty="0">
                <a:solidFill>
                  <a:schemeClr val="bg1"/>
                </a:solidFill>
              </a:rPr>
              <a:t>części 1 załącznika II, które jest</a:t>
            </a:r>
            <a:r>
              <a:rPr lang="pl-PL" sz="3300" b="1" dirty="0" smtClean="0">
                <a:solidFill>
                  <a:schemeClr val="bg1"/>
                </a:solidFill>
              </a:rPr>
              <a:t>:</a:t>
            </a:r>
          </a:p>
          <a:p>
            <a:pPr marL="514350" indent="-514350">
              <a:buNone/>
            </a:pPr>
            <a:r>
              <a:rPr lang="pl-PL" sz="3300" b="1" dirty="0" smtClean="0">
                <a:solidFill>
                  <a:schemeClr val="bg1"/>
                </a:solidFill>
              </a:rPr>
              <a:t>      (</a:t>
            </a:r>
            <a:r>
              <a:rPr lang="pl-PL" sz="3300" b="1" dirty="0">
                <a:solidFill>
                  <a:schemeClr val="bg1"/>
                </a:solidFill>
              </a:rPr>
              <a:t>a) geograficznie i epidemiologicznie oddzielonej części państwa trzeciego lub </a:t>
            </a:r>
            <a:r>
              <a:rPr lang="pl-PL" sz="3300" b="1" dirty="0" smtClean="0">
                <a:solidFill>
                  <a:schemeClr val="bg1"/>
                </a:solidFill>
              </a:rPr>
              <a:t>terytorium</a:t>
            </a:r>
          </a:p>
          <a:p>
            <a:pPr marL="514350" indent="-514350">
              <a:buNone/>
            </a:pPr>
            <a:r>
              <a:rPr lang="pl-PL" sz="3300" b="1" dirty="0" smtClean="0">
                <a:solidFill>
                  <a:schemeClr val="bg1"/>
                </a:solidFill>
              </a:rPr>
              <a:t>      (b</a:t>
            </a:r>
            <a:r>
              <a:rPr lang="pl-PL" sz="3300" b="1" dirty="0">
                <a:solidFill>
                  <a:schemeClr val="bg1"/>
                </a:solidFill>
              </a:rPr>
              <a:t>) wymienione w trzeciej kolumnie tabeli w sekcji 1 części 1 załącznika IV.</a:t>
            </a:r>
            <a:br>
              <a:rPr lang="pl-PL" sz="3300" b="1" dirty="0">
                <a:solidFill>
                  <a:schemeClr val="bg1"/>
                </a:solidFill>
              </a:rPr>
            </a:br>
            <a:r>
              <a:rPr lang="pl-PL" sz="3300" b="1" dirty="0">
                <a:solidFill>
                  <a:schemeClr val="bg1"/>
                </a:solidFill>
              </a:rPr>
              <a:t>Podczas stosowania tego odstępstwa, wprowadzanie do Unii przesyłek pszczół są zakazane od wszystkich innych części kraju trzeciego lub terytorium nie wymienionych w trzeciej kolumnie tabeli w punkcie 1 części 1 załącznika IV</a:t>
            </a:r>
          </a:p>
          <a:p>
            <a:endParaRPr lang="en-US" dirty="0"/>
          </a:p>
        </p:txBody>
      </p:sp>
    </p:spTree>
  </p:cSld>
  <p:clrMapOvr>
    <a:masterClrMapping/>
  </p:clrMapOvr>
  <p:transition>
    <p:wipe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Autofit/>
          </a:bodyPr>
          <a:lstStyle/>
          <a:p>
            <a:r>
              <a:rPr lang="pl-PL" sz="3600" b="1" dirty="0" smtClean="0">
                <a:solidFill>
                  <a:schemeClr val="bg1"/>
                </a:solidFill>
                <a:effectLst>
                  <a:outerShdw blurRad="38100" dist="38100" dir="2700000" algn="tl">
                    <a:srgbClr val="000000">
                      <a:alpha val="43137"/>
                    </a:srgbClr>
                  </a:outerShdw>
                </a:effectLst>
              </a:rPr>
              <a:t>Przepisy</a:t>
            </a:r>
            <a:endParaRPr lang="en-US" sz="36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052736"/>
            <a:ext cx="8229600" cy="5328592"/>
          </a:xfrm>
        </p:spPr>
        <p:txBody>
          <a:bodyPr>
            <a:normAutofit fontScale="62500" lnSpcReduction="20000"/>
          </a:bodyPr>
          <a:lstStyle/>
          <a:p>
            <a:pPr>
              <a:buNone/>
            </a:pPr>
            <a:r>
              <a:rPr lang="pl-PL" b="1" dirty="0" smtClean="0">
                <a:solidFill>
                  <a:srgbClr val="FFFF00"/>
                </a:solidFill>
              </a:rPr>
              <a:t>ROZPORZĄDZENIE </a:t>
            </a:r>
            <a:r>
              <a:rPr lang="pl-PL" b="1" dirty="0">
                <a:solidFill>
                  <a:srgbClr val="FFFF00"/>
                </a:solidFill>
              </a:rPr>
              <a:t>KOMISJI (UE) nr </a:t>
            </a:r>
            <a:r>
              <a:rPr lang="pl-PL" b="1" dirty="0" smtClean="0">
                <a:solidFill>
                  <a:srgbClr val="FFFF00"/>
                </a:solidFill>
              </a:rPr>
              <a:t>206/2010</a:t>
            </a:r>
          </a:p>
          <a:p>
            <a:pPr>
              <a:buNone/>
            </a:pPr>
            <a:endParaRPr lang="pl-PL" b="1" dirty="0"/>
          </a:p>
          <a:p>
            <a:pPr>
              <a:buNone/>
            </a:pPr>
            <a:r>
              <a:rPr lang="pl-PL" b="1" dirty="0" smtClean="0">
                <a:solidFill>
                  <a:schemeClr val="bg1"/>
                </a:solidFill>
              </a:rPr>
              <a:t>3</a:t>
            </a:r>
            <a:r>
              <a:rPr lang="pl-PL" b="1" dirty="0">
                <a:solidFill>
                  <a:schemeClr val="bg1"/>
                </a:solidFill>
              </a:rPr>
              <a:t>. Przesyłki pszczół gatunków wymienionych w tabeli 1 w części 2 załącznika IV </a:t>
            </a:r>
            <a:r>
              <a:rPr lang="pl-PL" b="1" dirty="0" smtClean="0">
                <a:solidFill>
                  <a:schemeClr val="bg1"/>
                </a:solidFill>
              </a:rPr>
              <a:t>składają </a:t>
            </a:r>
            <a:r>
              <a:rPr lang="pl-PL" b="1" dirty="0">
                <a:solidFill>
                  <a:schemeClr val="bg1"/>
                </a:solidFill>
              </a:rPr>
              <a:t>się z</a:t>
            </a:r>
            <a:r>
              <a:rPr lang="pl-PL" b="1" dirty="0" smtClean="0">
                <a:solidFill>
                  <a:schemeClr val="bg1"/>
                </a:solidFill>
              </a:rPr>
              <a:t>:</a:t>
            </a:r>
          </a:p>
          <a:p>
            <a:pPr>
              <a:buNone/>
            </a:pPr>
            <a:endParaRPr lang="pl-PL" b="1" dirty="0" smtClean="0">
              <a:solidFill>
                <a:schemeClr val="bg1"/>
              </a:solidFill>
            </a:endParaRPr>
          </a:p>
          <a:p>
            <a:pPr>
              <a:buNone/>
            </a:pPr>
            <a:r>
              <a:rPr lang="pl-PL" b="1" dirty="0" smtClean="0">
                <a:solidFill>
                  <a:schemeClr val="bg1"/>
                </a:solidFill>
              </a:rPr>
              <a:t>   (</a:t>
            </a:r>
            <a:r>
              <a:rPr lang="pl-PL" b="1" dirty="0">
                <a:solidFill>
                  <a:schemeClr val="bg1"/>
                </a:solidFill>
              </a:rPr>
              <a:t>a) klatki z królowych </a:t>
            </a:r>
            <a:r>
              <a:rPr lang="pl-PL" b="1" dirty="0" smtClean="0">
                <a:solidFill>
                  <a:schemeClr val="bg1"/>
                </a:solidFill>
              </a:rPr>
              <a:t>(Apis </a:t>
            </a:r>
            <a:r>
              <a:rPr lang="pl-PL" b="1" dirty="0">
                <a:solidFill>
                  <a:schemeClr val="bg1"/>
                </a:solidFill>
              </a:rPr>
              <a:t>mellifera oraz Bombus spp.), każda zawierająca jeden królowa pszczół z maksimum 20 robotnic towarzyszących, </a:t>
            </a:r>
            <a:endParaRPr lang="pl-PL" b="1" dirty="0" smtClean="0">
              <a:solidFill>
                <a:schemeClr val="bg1"/>
              </a:solidFill>
            </a:endParaRPr>
          </a:p>
          <a:p>
            <a:pPr>
              <a:buNone/>
            </a:pPr>
            <a:r>
              <a:rPr lang="pl-PL" b="1" dirty="0" smtClean="0">
                <a:solidFill>
                  <a:schemeClr val="bg1"/>
                </a:solidFill>
              </a:rPr>
              <a:t>	lub</a:t>
            </a:r>
            <a:r>
              <a:rPr lang="pl-PL" b="1" dirty="0">
                <a:solidFill>
                  <a:schemeClr val="bg1"/>
                </a:solidFill>
              </a:rPr>
              <a:t/>
            </a:r>
            <a:br>
              <a:rPr lang="pl-PL" b="1" dirty="0">
                <a:solidFill>
                  <a:schemeClr val="bg1"/>
                </a:solidFill>
              </a:rPr>
            </a:br>
            <a:r>
              <a:rPr lang="pl-PL" b="1" dirty="0">
                <a:solidFill>
                  <a:schemeClr val="bg1"/>
                </a:solidFill>
              </a:rPr>
              <a:t>(b) pojemniki trzmieli (Bombus spp.)., każda zawierająca kolonii maksymalnie 200 dorosłych trzmieli</a:t>
            </a:r>
            <a:r>
              <a:rPr lang="pl-PL" b="1" dirty="0" smtClean="0">
                <a:solidFill>
                  <a:schemeClr val="bg1"/>
                </a:solidFill>
              </a:rPr>
              <a:t>.</a:t>
            </a:r>
          </a:p>
          <a:p>
            <a:pPr>
              <a:buNone/>
            </a:pPr>
            <a:r>
              <a:rPr lang="pl-PL" b="1" dirty="0" smtClean="0">
                <a:solidFill>
                  <a:schemeClr val="bg1"/>
                </a:solidFill>
              </a:rPr>
              <a:t>4</a:t>
            </a:r>
            <a:r>
              <a:rPr lang="pl-PL" b="1" dirty="0">
                <a:solidFill>
                  <a:schemeClr val="bg1"/>
                </a:solidFill>
              </a:rPr>
              <a:t>. Przesyłki pszczół gatunków wymienionych w tabeli 1 części 2 załącznika IV</a:t>
            </a:r>
            <a:r>
              <a:rPr lang="pl-PL" b="1" dirty="0" smtClean="0">
                <a:solidFill>
                  <a:schemeClr val="bg1"/>
                </a:solidFill>
              </a:rPr>
              <a:t>:</a:t>
            </a:r>
          </a:p>
          <a:p>
            <a:pPr>
              <a:buNone/>
            </a:pPr>
            <a:endParaRPr lang="pl-PL" b="1" dirty="0" smtClean="0">
              <a:solidFill>
                <a:schemeClr val="bg1"/>
              </a:solidFill>
            </a:endParaRPr>
          </a:p>
          <a:p>
            <a:pPr>
              <a:buNone/>
            </a:pPr>
            <a:r>
              <a:rPr lang="pl-PL" b="1" dirty="0" smtClean="0">
                <a:solidFill>
                  <a:schemeClr val="bg1"/>
                </a:solidFill>
              </a:rPr>
              <a:t>   (</a:t>
            </a:r>
            <a:r>
              <a:rPr lang="pl-PL" b="1" dirty="0">
                <a:solidFill>
                  <a:schemeClr val="bg1"/>
                </a:solidFill>
              </a:rPr>
              <a:t>a) towarzyszy odpowiednie świadectwo weterynaryjne, sporządzone zgodnie z odpowiednim wzorem świadectwa weterynaryjnego, znajdującym się w części 2 załącznika IV, oraz wypełniony i podpisany przez urzędowego inspektora kraju trzeciego wywozu</a:t>
            </a:r>
            <a:r>
              <a:rPr lang="pl-PL" b="1" dirty="0" smtClean="0">
                <a:solidFill>
                  <a:schemeClr val="bg1"/>
                </a:solidFill>
              </a:rPr>
              <a:t>;</a:t>
            </a:r>
          </a:p>
          <a:p>
            <a:pPr>
              <a:buNone/>
            </a:pPr>
            <a:r>
              <a:rPr lang="pl-PL" b="1" dirty="0">
                <a:solidFill>
                  <a:schemeClr val="bg1"/>
                </a:solidFill>
              </a:rPr>
              <a:t> </a:t>
            </a:r>
            <a:r>
              <a:rPr lang="pl-PL" b="1" dirty="0" smtClean="0">
                <a:solidFill>
                  <a:schemeClr val="bg1"/>
                </a:solidFill>
              </a:rPr>
              <a:t>  (</a:t>
            </a:r>
            <a:r>
              <a:rPr lang="pl-PL" b="1" dirty="0">
                <a:solidFill>
                  <a:schemeClr val="bg1"/>
                </a:solidFill>
              </a:rPr>
              <a:t>b) są zgodne z wymaganiami weterynaryjnymi określonymi w świadectwie weterynaryjnym, o którym mowa w pkt (a).</a:t>
            </a:r>
          </a:p>
          <a:p>
            <a:endParaRPr lang="en-US" dirty="0"/>
          </a:p>
        </p:txBody>
      </p:sp>
    </p:spTree>
  </p:cSld>
  <p:clrMapOvr>
    <a:masterClrMapping/>
  </p:clrMapOvr>
  <p:transition>
    <p:wipe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Autofit/>
          </a:bodyPr>
          <a:lstStyle/>
          <a:p>
            <a:r>
              <a:rPr lang="pl-PL" sz="3600" b="1" dirty="0" smtClean="0">
                <a:solidFill>
                  <a:schemeClr val="bg1"/>
                </a:solidFill>
                <a:effectLst>
                  <a:outerShdw blurRad="38100" dist="38100" dir="2700000" algn="tl">
                    <a:srgbClr val="000000">
                      <a:alpha val="43137"/>
                    </a:srgbClr>
                  </a:outerShdw>
                </a:effectLst>
              </a:rPr>
              <a:t>Przepisy</a:t>
            </a:r>
            <a:endParaRPr lang="en-US" sz="36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908720"/>
            <a:ext cx="8229600" cy="5217443"/>
          </a:xfrm>
        </p:spPr>
        <p:txBody>
          <a:bodyPr>
            <a:normAutofit fontScale="55000" lnSpcReduction="20000"/>
          </a:bodyPr>
          <a:lstStyle/>
          <a:p>
            <a:pPr>
              <a:buNone/>
            </a:pPr>
            <a:r>
              <a:rPr lang="pl-PL" sz="3600" b="1" dirty="0" smtClean="0">
                <a:solidFill>
                  <a:srgbClr val="FFFF00"/>
                </a:solidFill>
              </a:rPr>
              <a:t>ROZPORZĄDZENIE </a:t>
            </a:r>
            <a:r>
              <a:rPr lang="pl-PL" sz="3600" b="1" dirty="0">
                <a:solidFill>
                  <a:srgbClr val="FFFF00"/>
                </a:solidFill>
              </a:rPr>
              <a:t>KOMISJI (UE) nr 206/2010</a:t>
            </a:r>
            <a:r>
              <a:rPr lang="pl-PL" sz="3600" b="1" dirty="0">
                <a:solidFill>
                  <a:schemeClr val="bg1"/>
                </a:solidFill>
              </a:rPr>
              <a:t/>
            </a:r>
            <a:br>
              <a:rPr lang="pl-PL" sz="3600" b="1" dirty="0">
                <a:solidFill>
                  <a:schemeClr val="bg1"/>
                </a:solidFill>
              </a:rPr>
            </a:br>
            <a:endParaRPr lang="pl-PL" sz="3600" b="1" dirty="0" smtClean="0">
              <a:solidFill>
                <a:schemeClr val="bg1"/>
              </a:solidFill>
            </a:endParaRPr>
          </a:p>
          <a:p>
            <a:pPr>
              <a:buNone/>
            </a:pPr>
            <a:r>
              <a:rPr lang="pl-PL" sz="3600" b="1" dirty="0" smtClean="0">
                <a:solidFill>
                  <a:schemeClr val="bg1"/>
                </a:solidFill>
              </a:rPr>
              <a:t>Artykuł </a:t>
            </a:r>
            <a:r>
              <a:rPr lang="pl-PL" sz="3600" b="1" dirty="0">
                <a:solidFill>
                  <a:schemeClr val="bg1"/>
                </a:solidFill>
              </a:rPr>
              <a:t>13</a:t>
            </a:r>
            <a:r>
              <a:rPr lang="pl-PL" sz="3600" b="1" dirty="0"/>
              <a:t/>
            </a:r>
            <a:br>
              <a:rPr lang="pl-PL" sz="3600" b="1" dirty="0"/>
            </a:br>
            <a:r>
              <a:rPr lang="pl-PL" sz="3600" b="1" dirty="0">
                <a:solidFill>
                  <a:schemeClr val="bg1"/>
                </a:solidFill>
              </a:rPr>
              <a:t>Warunki mające zastosowanie po wprowadzeniu do Unii przesyłek zawierających pszczoły, o których mowa w artykule </a:t>
            </a:r>
            <a:r>
              <a:rPr lang="pl-PL" sz="3600" b="1" dirty="0" smtClean="0">
                <a:solidFill>
                  <a:schemeClr val="bg1"/>
                </a:solidFill>
              </a:rPr>
              <a:t>7:</a:t>
            </a:r>
          </a:p>
          <a:p>
            <a:pPr>
              <a:buNone/>
            </a:pPr>
            <a:endParaRPr lang="pl-PL" sz="3600" b="1" dirty="0">
              <a:solidFill>
                <a:schemeClr val="bg1"/>
              </a:solidFill>
            </a:endParaRPr>
          </a:p>
          <a:p>
            <a:pPr marL="742950" indent="-742950">
              <a:buAutoNum type="arabicPeriod"/>
            </a:pPr>
            <a:r>
              <a:rPr lang="pl-PL" sz="3600" b="1" dirty="0" smtClean="0">
                <a:solidFill>
                  <a:schemeClr val="bg1"/>
                </a:solidFill>
              </a:rPr>
              <a:t>Przesyłki </a:t>
            </a:r>
            <a:r>
              <a:rPr lang="pl-PL" sz="3600" b="1" dirty="0">
                <a:solidFill>
                  <a:schemeClr val="bg1"/>
                </a:solidFill>
              </a:rPr>
              <a:t>królowych, o których mowa w artykule 7 (3) (a), są bezzwłocznie do wyznaczonego miejsca końcowego przeznaczenia, gdzie roje są umieszczane pod kontrolą właściwego organu i królowa pszczół przenoszone do nowych pakietów przed ich wprowadzone do miejscowych </a:t>
            </a:r>
            <a:r>
              <a:rPr lang="pl-PL" sz="3600" b="1" dirty="0" smtClean="0">
                <a:solidFill>
                  <a:schemeClr val="bg1"/>
                </a:solidFill>
              </a:rPr>
              <a:t>rodzin.</a:t>
            </a:r>
          </a:p>
          <a:p>
            <a:pPr marL="742950" indent="-742950">
              <a:buAutoNum type="arabicPeriod"/>
            </a:pPr>
            <a:r>
              <a:rPr lang="pl-PL" sz="3600" b="1" dirty="0" smtClean="0">
                <a:solidFill>
                  <a:schemeClr val="bg1"/>
                </a:solidFill>
              </a:rPr>
              <a:t>Klatki</a:t>
            </a:r>
            <a:r>
              <a:rPr lang="pl-PL" sz="3600" b="1" dirty="0">
                <a:solidFill>
                  <a:schemeClr val="bg1"/>
                </a:solidFill>
              </a:rPr>
              <a:t>, robotnice i pozostały materiał towarzyszący matek pszczelich z kraju trzeciego pochodzenia jest przesyłany do laboratorium wyznaczonego przez właściwy organ do badania na obecność</a:t>
            </a:r>
            <a:r>
              <a:rPr lang="pl-PL" sz="3600" b="1" dirty="0" smtClean="0">
                <a:solidFill>
                  <a:schemeClr val="bg1"/>
                </a:solidFill>
              </a:rPr>
              <a:t>:</a:t>
            </a:r>
          </a:p>
          <a:p>
            <a:pPr marL="742950" indent="-742950">
              <a:buNone/>
            </a:pPr>
            <a:r>
              <a:rPr lang="pl-PL" sz="3600" b="1" dirty="0" smtClean="0">
                <a:solidFill>
                  <a:schemeClr val="bg1"/>
                </a:solidFill>
              </a:rPr>
              <a:t>        (</a:t>
            </a:r>
            <a:r>
              <a:rPr lang="pl-PL" sz="3600" b="1" dirty="0">
                <a:solidFill>
                  <a:schemeClr val="bg1"/>
                </a:solidFill>
              </a:rPr>
              <a:t>a) Mały chrząszcz ulowy (Aethina tumida), jego jaj lub larw</a:t>
            </a:r>
            <a:r>
              <a:rPr lang="pl-PL" sz="3600" b="1" dirty="0" smtClean="0">
                <a:solidFill>
                  <a:schemeClr val="bg1"/>
                </a:solidFill>
              </a:rPr>
              <a:t>;</a:t>
            </a:r>
            <a:endParaRPr lang="pl-PL" sz="3600" b="1" dirty="0">
              <a:solidFill>
                <a:schemeClr val="bg1"/>
              </a:solidFill>
            </a:endParaRPr>
          </a:p>
          <a:p>
            <a:pPr marL="742950" indent="-742950">
              <a:buNone/>
            </a:pPr>
            <a:r>
              <a:rPr lang="pl-PL" sz="3600" b="1" dirty="0" smtClean="0">
                <a:solidFill>
                  <a:schemeClr val="bg1"/>
                </a:solidFill>
              </a:rPr>
              <a:t>        (</a:t>
            </a:r>
            <a:r>
              <a:rPr lang="pl-PL" sz="3600" b="1" dirty="0">
                <a:solidFill>
                  <a:schemeClr val="bg1"/>
                </a:solidFill>
              </a:rPr>
              <a:t>b) oznaki roztocza Tropilaelaps (Tropilaelaps </a:t>
            </a:r>
            <a:r>
              <a:rPr lang="pl-PL" sz="3600" b="1" dirty="0" err="1">
                <a:solidFill>
                  <a:schemeClr val="bg1"/>
                </a:solidFill>
              </a:rPr>
              <a:t>spp</a:t>
            </a:r>
            <a:r>
              <a:rPr lang="pl-PL" sz="3600" b="1" dirty="0" smtClean="0">
                <a:solidFill>
                  <a:schemeClr val="bg1"/>
                </a:solidFill>
              </a:rPr>
              <a:t>.).</a:t>
            </a:r>
            <a:br>
              <a:rPr lang="pl-PL" sz="3600" b="1" dirty="0" smtClean="0">
                <a:solidFill>
                  <a:schemeClr val="bg1"/>
                </a:solidFill>
              </a:rPr>
            </a:br>
            <a:r>
              <a:rPr lang="pl-PL" sz="3600" b="1" dirty="0">
                <a:solidFill>
                  <a:schemeClr val="bg1"/>
                </a:solidFill>
              </a:rPr>
              <a:t/>
            </a:r>
            <a:br>
              <a:rPr lang="pl-PL" sz="3600" b="1" dirty="0">
                <a:solidFill>
                  <a:schemeClr val="bg1"/>
                </a:solidFill>
              </a:rPr>
            </a:br>
            <a:r>
              <a:rPr lang="pl-PL" sz="3600" b="1" dirty="0">
                <a:solidFill>
                  <a:schemeClr val="bg1"/>
                </a:solidFill>
              </a:rPr>
              <a:t>Po przeprowadzeniu badań laboratoryjnych klatki, robotnice i materiał są niszczone.</a:t>
            </a:r>
          </a:p>
          <a:p>
            <a:endParaRPr lang="en-US" dirty="0"/>
          </a:p>
        </p:txBody>
      </p:sp>
    </p:spTree>
  </p:cSld>
  <p:clrMapOvr>
    <a:masterClrMapping/>
  </p:clrMapOvr>
  <p:transition>
    <p:wipe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Autofit/>
          </a:bodyPr>
          <a:lstStyle/>
          <a:p>
            <a:r>
              <a:rPr lang="pl-PL" sz="3600" b="1" dirty="0" smtClean="0">
                <a:solidFill>
                  <a:schemeClr val="bg1"/>
                </a:solidFill>
                <a:effectLst>
                  <a:outerShdw blurRad="38100" dist="38100" dir="2700000" algn="tl">
                    <a:srgbClr val="000000">
                      <a:alpha val="43137"/>
                    </a:srgbClr>
                  </a:outerShdw>
                </a:effectLst>
              </a:rPr>
              <a:t>Przepisy</a:t>
            </a:r>
            <a:endParaRPr lang="en-US" sz="36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a:buNone/>
            </a:pPr>
            <a:r>
              <a:rPr lang="pl-PL" sz="2000" b="1" dirty="0">
                <a:solidFill>
                  <a:srgbClr val="FFFF00"/>
                </a:solidFill>
              </a:rPr>
              <a:t>ROZPORZĄDZENIE KOMISJI (UE) nr </a:t>
            </a:r>
            <a:r>
              <a:rPr lang="pl-PL" sz="2000" b="1" dirty="0" smtClean="0">
                <a:solidFill>
                  <a:srgbClr val="FFFF00"/>
                </a:solidFill>
              </a:rPr>
              <a:t>206/2010</a:t>
            </a:r>
          </a:p>
          <a:p>
            <a:pPr>
              <a:buNone/>
            </a:pPr>
            <a:endParaRPr lang="pl-PL" sz="2000" dirty="0"/>
          </a:p>
          <a:p>
            <a:pPr>
              <a:buNone/>
            </a:pPr>
            <a:r>
              <a:rPr lang="pl-PL" sz="2000" b="1" dirty="0" smtClean="0">
                <a:solidFill>
                  <a:schemeClr val="bg1"/>
                </a:solidFill>
              </a:rPr>
              <a:t>3</a:t>
            </a:r>
            <a:r>
              <a:rPr lang="pl-PL" sz="2000" b="1" dirty="0">
                <a:solidFill>
                  <a:schemeClr val="bg1"/>
                </a:solidFill>
              </a:rPr>
              <a:t>. </a:t>
            </a:r>
            <a:r>
              <a:rPr lang="pl-PL" sz="2000" b="1" dirty="0" smtClean="0">
                <a:solidFill>
                  <a:schemeClr val="bg1"/>
                </a:solidFill>
              </a:rPr>
              <a:t>Przesyłki </a:t>
            </a:r>
            <a:r>
              <a:rPr lang="pl-PL" sz="2000" b="1" dirty="0">
                <a:solidFill>
                  <a:schemeClr val="bg1"/>
                </a:solidFill>
              </a:rPr>
              <a:t>trzmieli (Bombus spp.). Określone w art 7 (3) (b), należy </a:t>
            </a:r>
            <a:r>
              <a:rPr lang="pl-PL" sz="2000" b="1" dirty="0" smtClean="0">
                <a:solidFill>
                  <a:schemeClr val="bg1"/>
                </a:solidFill>
              </a:rPr>
              <a:t>dostarczyć bezzwłocznie </a:t>
            </a:r>
            <a:r>
              <a:rPr lang="pl-PL" sz="2000" b="1" dirty="0">
                <a:solidFill>
                  <a:schemeClr val="bg1"/>
                </a:solidFill>
              </a:rPr>
              <a:t>do wyznaczonego miejsca przeznaczenia. </a:t>
            </a:r>
            <a:r>
              <a:rPr lang="pl-PL" sz="2000" b="1" dirty="0" smtClean="0">
                <a:solidFill>
                  <a:schemeClr val="bg1"/>
                </a:solidFill>
              </a:rPr>
              <a:t/>
            </a:r>
            <a:br>
              <a:rPr lang="pl-PL" sz="2000" b="1" dirty="0" smtClean="0">
                <a:solidFill>
                  <a:schemeClr val="bg1"/>
                </a:solidFill>
              </a:rPr>
            </a:br>
            <a:r>
              <a:rPr lang="pl-PL" sz="2000" b="1" dirty="0" smtClean="0">
                <a:solidFill>
                  <a:schemeClr val="bg1"/>
                </a:solidFill>
              </a:rPr>
              <a:t>Te </a:t>
            </a:r>
            <a:r>
              <a:rPr lang="pl-PL" sz="2000" b="1" dirty="0">
                <a:solidFill>
                  <a:schemeClr val="bg1"/>
                </a:solidFill>
              </a:rPr>
              <a:t>t</a:t>
            </a:r>
            <a:r>
              <a:rPr lang="pl-PL" sz="2000" b="1" dirty="0" smtClean="0">
                <a:solidFill>
                  <a:schemeClr val="bg1"/>
                </a:solidFill>
              </a:rPr>
              <a:t>rzmiele </a:t>
            </a:r>
            <a:r>
              <a:rPr lang="pl-PL" sz="2000" b="1" dirty="0">
                <a:solidFill>
                  <a:schemeClr val="bg1"/>
                </a:solidFill>
              </a:rPr>
              <a:t>mogą pozostać w pojemniku, w którym zostały wprowadzone do Unii, do końca okresu życia kolonii. </a:t>
            </a:r>
            <a:r>
              <a:rPr lang="pl-PL" sz="2000" b="1" dirty="0" smtClean="0">
                <a:solidFill>
                  <a:schemeClr val="bg1"/>
                </a:solidFill>
              </a:rPr>
              <a:t>Pojemnik </a:t>
            </a:r>
            <a:r>
              <a:rPr lang="pl-PL" sz="2000" b="1" dirty="0">
                <a:solidFill>
                  <a:schemeClr val="bg1"/>
                </a:solidFill>
              </a:rPr>
              <a:t>i materiał towarzyszący </a:t>
            </a:r>
            <a:r>
              <a:rPr lang="pl-PL" sz="2000" b="1" dirty="0" smtClean="0">
                <a:solidFill>
                  <a:schemeClr val="bg1"/>
                </a:solidFill>
              </a:rPr>
              <a:t>trzmielom </a:t>
            </a:r>
            <a:r>
              <a:rPr lang="pl-PL" sz="2000" b="1" dirty="0">
                <a:solidFill>
                  <a:schemeClr val="bg1"/>
                </a:solidFill>
              </a:rPr>
              <a:t>z kraju trzeciego pochodzenia </a:t>
            </a:r>
            <a:r>
              <a:rPr lang="pl-PL" sz="2000" b="1" dirty="0" smtClean="0">
                <a:solidFill>
                  <a:schemeClr val="bg1"/>
                </a:solidFill>
              </a:rPr>
              <a:t>jest </a:t>
            </a:r>
            <a:r>
              <a:rPr lang="pl-PL" sz="2000" b="1" dirty="0">
                <a:solidFill>
                  <a:schemeClr val="bg1"/>
                </a:solidFill>
              </a:rPr>
              <a:t>niszczone na koniec okresu życia </a:t>
            </a:r>
            <a:r>
              <a:rPr lang="pl-PL" sz="2000" b="1" dirty="0" smtClean="0">
                <a:solidFill>
                  <a:schemeClr val="bg1"/>
                </a:solidFill>
              </a:rPr>
              <a:t>kolonii.</a:t>
            </a:r>
            <a:endParaRPr lang="pl-PL" sz="2000" b="1" dirty="0">
              <a:solidFill>
                <a:schemeClr val="bg1"/>
              </a:solidFill>
            </a:endParaRPr>
          </a:p>
          <a:p>
            <a:endParaRPr lang="en-US" sz="2000" dirty="0"/>
          </a:p>
        </p:txBody>
      </p:sp>
    </p:spTree>
  </p:cSld>
  <p:clrMapOvr>
    <a:masterClrMapping/>
  </p:clrMapOvr>
  <p:transition>
    <p:wipe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Autofit/>
          </a:bodyPr>
          <a:lstStyle/>
          <a:p>
            <a:r>
              <a:rPr lang="pl-PL" sz="3600" b="1" dirty="0" smtClean="0">
                <a:solidFill>
                  <a:schemeClr val="bg1"/>
                </a:solidFill>
                <a:effectLst>
                  <a:outerShdw blurRad="38100" dist="38100" dir="2700000" algn="tl">
                    <a:srgbClr val="000000">
                      <a:alpha val="43137"/>
                    </a:srgbClr>
                  </a:outerShdw>
                </a:effectLst>
              </a:rPr>
              <a:t>Przepisy</a:t>
            </a:r>
            <a:endParaRPr lang="en-US" sz="36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980728"/>
            <a:ext cx="8229600" cy="5145435"/>
          </a:xfrm>
        </p:spPr>
        <p:txBody>
          <a:bodyPr>
            <a:normAutofit fontScale="62500" lnSpcReduction="20000"/>
          </a:bodyPr>
          <a:lstStyle/>
          <a:p>
            <a:pPr>
              <a:buNone/>
            </a:pPr>
            <a:r>
              <a:rPr lang="pl-PL" b="1" dirty="0">
                <a:solidFill>
                  <a:srgbClr val="FFFF00"/>
                </a:solidFill>
              </a:rPr>
              <a:t>ROZPORZĄDZENIE KOMISJI (UE) nr 206/2010</a:t>
            </a:r>
            <a:r>
              <a:rPr lang="pl-PL" dirty="0"/>
              <a:t/>
            </a:r>
            <a:br>
              <a:rPr lang="pl-PL" dirty="0"/>
            </a:br>
            <a:endParaRPr lang="pl-PL" dirty="0" smtClean="0"/>
          </a:p>
          <a:p>
            <a:pPr>
              <a:buNone/>
            </a:pPr>
            <a:r>
              <a:rPr lang="pl-PL" b="1" dirty="0" smtClean="0">
                <a:solidFill>
                  <a:schemeClr val="bg1"/>
                </a:solidFill>
              </a:rPr>
              <a:t>	Artykuł 19</a:t>
            </a:r>
          </a:p>
          <a:p>
            <a:pPr>
              <a:buNone/>
            </a:pPr>
            <a:r>
              <a:rPr lang="pl-PL" b="1" dirty="0" smtClean="0">
                <a:solidFill>
                  <a:schemeClr val="bg1"/>
                </a:solidFill>
              </a:rPr>
              <a:t>	Przepisy przejściowe</a:t>
            </a:r>
          </a:p>
          <a:p>
            <a:pPr>
              <a:buNone/>
            </a:pPr>
            <a:r>
              <a:rPr lang="pl-PL" b="1" dirty="0">
                <a:solidFill>
                  <a:schemeClr val="bg1"/>
                </a:solidFill>
              </a:rPr>
              <a:t/>
            </a:r>
            <a:br>
              <a:rPr lang="pl-PL" b="1" dirty="0">
                <a:solidFill>
                  <a:schemeClr val="bg1"/>
                </a:solidFill>
              </a:rPr>
            </a:br>
            <a:r>
              <a:rPr lang="pl-PL" b="1" dirty="0">
                <a:solidFill>
                  <a:schemeClr val="bg1"/>
                </a:solidFill>
              </a:rPr>
              <a:t>W okresie przejściowym do dnia 30 czerwca 2010 </a:t>
            </a:r>
            <a:r>
              <a:rPr lang="pl-PL" b="1" dirty="0" smtClean="0">
                <a:solidFill>
                  <a:schemeClr val="bg1"/>
                </a:solidFill>
              </a:rPr>
              <a:t>roku </a:t>
            </a:r>
            <a:r>
              <a:rPr lang="pl-PL" b="1" dirty="0">
                <a:solidFill>
                  <a:schemeClr val="bg1"/>
                </a:solidFill>
              </a:rPr>
              <a:t>przesyłki żywych zwierząt i świeżego mięsa przeznaczonego do spożycia przez ludzi, w odniesieniu do których odpowiednie świadectwa weterynaryjne zostały wydane zgodnie z decyzjami 79/542/EWG lub 2003/881/WE, mogą być nadal do wprowadzenia do Unii.</a:t>
            </a:r>
            <a:br>
              <a:rPr lang="pl-PL" b="1" dirty="0">
                <a:solidFill>
                  <a:schemeClr val="bg1"/>
                </a:solidFill>
              </a:rPr>
            </a:br>
            <a:endParaRPr lang="pl-PL" b="1" dirty="0" smtClean="0">
              <a:solidFill>
                <a:schemeClr val="bg1"/>
              </a:solidFill>
            </a:endParaRPr>
          </a:p>
          <a:p>
            <a:pPr>
              <a:buNone/>
            </a:pPr>
            <a:r>
              <a:rPr lang="pl-PL" b="1" dirty="0" smtClean="0">
                <a:solidFill>
                  <a:schemeClr val="bg1"/>
                </a:solidFill>
              </a:rPr>
              <a:t>	Artykuł </a:t>
            </a:r>
            <a:r>
              <a:rPr lang="pl-PL" b="1" dirty="0">
                <a:solidFill>
                  <a:schemeClr val="bg1"/>
                </a:solidFill>
              </a:rPr>
              <a:t>20</a:t>
            </a:r>
            <a:br>
              <a:rPr lang="pl-PL" b="1" dirty="0">
                <a:solidFill>
                  <a:schemeClr val="bg1"/>
                </a:solidFill>
              </a:rPr>
            </a:br>
            <a:r>
              <a:rPr lang="pl-PL" b="1" dirty="0">
                <a:solidFill>
                  <a:schemeClr val="bg1"/>
                </a:solidFill>
              </a:rPr>
              <a:t/>
            </a:r>
            <a:br>
              <a:rPr lang="pl-PL" b="1" dirty="0">
                <a:solidFill>
                  <a:schemeClr val="bg1"/>
                </a:solidFill>
              </a:rPr>
            </a:br>
            <a:r>
              <a:rPr lang="pl-PL" b="1" dirty="0">
                <a:solidFill>
                  <a:schemeClr val="bg1"/>
                </a:solidFill>
              </a:rPr>
              <a:t>Uchyla się decyzję 2003/881/WE</a:t>
            </a:r>
            <a:r>
              <a:rPr lang="pl-PL" b="1" dirty="0" smtClean="0">
                <a:solidFill>
                  <a:schemeClr val="bg1"/>
                </a:solidFill>
              </a:rPr>
              <a:t>.</a:t>
            </a:r>
          </a:p>
          <a:p>
            <a:pPr>
              <a:buNone/>
            </a:pPr>
            <a:r>
              <a:rPr lang="pl-PL" b="1" dirty="0">
                <a:solidFill>
                  <a:schemeClr val="bg1"/>
                </a:solidFill>
              </a:rPr>
              <a:t/>
            </a:r>
            <a:br>
              <a:rPr lang="pl-PL" b="1" dirty="0">
                <a:solidFill>
                  <a:schemeClr val="bg1"/>
                </a:solidFill>
              </a:rPr>
            </a:br>
            <a:r>
              <a:rPr lang="pl-PL" b="1" dirty="0">
                <a:solidFill>
                  <a:schemeClr val="bg1"/>
                </a:solidFill>
              </a:rPr>
              <a:t>Artykuł 21</a:t>
            </a:r>
            <a:br>
              <a:rPr lang="pl-PL" b="1" dirty="0">
                <a:solidFill>
                  <a:schemeClr val="bg1"/>
                </a:solidFill>
              </a:rPr>
            </a:br>
            <a:endParaRPr lang="pl-PL" b="1" dirty="0" smtClean="0">
              <a:solidFill>
                <a:schemeClr val="bg1"/>
              </a:solidFill>
            </a:endParaRPr>
          </a:p>
          <a:p>
            <a:pPr>
              <a:buNone/>
            </a:pPr>
            <a:r>
              <a:rPr lang="pl-PL" b="1" dirty="0" smtClean="0">
                <a:solidFill>
                  <a:schemeClr val="bg1"/>
                </a:solidFill>
              </a:rPr>
              <a:t>	Wejście </a:t>
            </a:r>
            <a:r>
              <a:rPr lang="pl-PL" b="1" dirty="0">
                <a:solidFill>
                  <a:schemeClr val="bg1"/>
                </a:solidFill>
              </a:rPr>
              <a:t>w </a:t>
            </a:r>
            <a:r>
              <a:rPr lang="pl-PL" b="1" dirty="0" smtClean="0">
                <a:solidFill>
                  <a:schemeClr val="bg1"/>
                </a:solidFill>
              </a:rPr>
              <a:t>życie niniejszego </a:t>
            </a:r>
            <a:r>
              <a:rPr lang="pl-PL" b="1" dirty="0">
                <a:solidFill>
                  <a:schemeClr val="bg1"/>
                </a:solidFill>
              </a:rPr>
              <a:t>rozporządzenie </a:t>
            </a:r>
            <a:r>
              <a:rPr lang="pl-PL" b="1" dirty="0" smtClean="0">
                <a:solidFill>
                  <a:schemeClr val="bg1"/>
                </a:solidFill>
              </a:rPr>
              <a:t>do </a:t>
            </a:r>
            <a:r>
              <a:rPr lang="pl-PL" b="1" dirty="0">
                <a:solidFill>
                  <a:schemeClr val="bg1"/>
                </a:solidFill>
              </a:rPr>
              <a:t>dwudziestego dnia po </a:t>
            </a:r>
            <a:r>
              <a:rPr lang="pl-PL" b="1" dirty="0" smtClean="0">
                <a:solidFill>
                  <a:schemeClr val="bg1"/>
                </a:solidFill>
              </a:rPr>
              <a:t>opublikowaniu </a:t>
            </a:r>
            <a:r>
              <a:rPr lang="pl-PL" b="1" dirty="0">
                <a:solidFill>
                  <a:schemeClr val="bg1"/>
                </a:solidFill>
              </a:rPr>
              <a:t>w Dzienniku Urzędowym Unii Europejskiej.</a:t>
            </a:r>
          </a:p>
          <a:p>
            <a:endParaRPr lang="en-US" dirty="0"/>
          </a:p>
        </p:txBody>
      </p:sp>
    </p:spTree>
  </p:cSld>
  <p:clrMapOvr>
    <a:masterClrMapping/>
  </p:clrMapOvr>
  <p:transition>
    <p:wipe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79512" y="1052736"/>
            <a:ext cx="8820472" cy="4968552"/>
          </a:xfrm>
        </p:spPr>
        <p:txBody>
          <a:bodyPr>
            <a:noAutofit/>
          </a:bodyPr>
          <a:lstStyle/>
          <a:p>
            <a:pPr algn="l"/>
            <a:r>
              <a:rPr lang="pl-PL" sz="3200" b="1" dirty="0" smtClean="0">
                <a:solidFill>
                  <a:schemeClr val="bg1"/>
                </a:solidFill>
                <a:effectLst>
                  <a:outerShdw blurRad="38100" dist="38100" dir="2700000" algn="tl">
                    <a:srgbClr val="000000">
                      <a:alpha val="43137"/>
                    </a:srgbClr>
                  </a:outerShdw>
                </a:effectLst>
              </a:rPr>
              <a:t>Ogólne zagadnienia:</a:t>
            </a:r>
            <a:r>
              <a:rPr lang="pl-PL" sz="2800" b="1" dirty="0" smtClean="0">
                <a:solidFill>
                  <a:schemeClr val="bg1"/>
                </a:solidFill>
              </a:rPr>
              <a:t/>
            </a:r>
            <a:br>
              <a:rPr lang="pl-PL" sz="2800" b="1" dirty="0" smtClean="0">
                <a:solidFill>
                  <a:schemeClr val="bg1"/>
                </a:solidFill>
              </a:rPr>
            </a:br>
            <a:r>
              <a:rPr lang="pl-PL" sz="2400" b="1" spc="-150" dirty="0" smtClean="0">
                <a:solidFill>
                  <a:schemeClr val="bg1"/>
                </a:solidFill>
              </a:rPr>
              <a:t/>
            </a:r>
            <a:br>
              <a:rPr lang="pl-PL" sz="2400" b="1" spc="-150" dirty="0" smtClean="0">
                <a:solidFill>
                  <a:schemeClr val="bg1"/>
                </a:solidFill>
              </a:rPr>
            </a:br>
            <a:r>
              <a:rPr lang="pl-PL" sz="2800" b="1" spc="-150" dirty="0" smtClean="0">
                <a:solidFill>
                  <a:schemeClr val="bg1"/>
                </a:solidFill>
              </a:rPr>
              <a:t>- Rozporządzenie regulujące kontrole </a:t>
            </a:r>
            <a:r>
              <a:rPr lang="pl-PL" sz="2800" b="1" spc="-150" dirty="0">
                <a:solidFill>
                  <a:schemeClr val="bg1"/>
                </a:solidFill>
              </a:rPr>
              <a:t>chorób </a:t>
            </a:r>
            <a:r>
              <a:rPr lang="pl-PL" sz="2800" b="1" spc="-150" dirty="0" smtClean="0">
                <a:solidFill>
                  <a:schemeClr val="bg1"/>
                </a:solidFill>
              </a:rPr>
              <a:t>pszczół;</a:t>
            </a:r>
            <a:r>
              <a:rPr lang="pl-PL" sz="2800" b="1" spc="-150" dirty="0">
                <a:solidFill>
                  <a:schemeClr val="bg1"/>
                </a:solidFill>
              </a:rPr>
              <a:t/>
            </a:r>
            <a:br>
              <a:rPr lang="pl-PL" sz="2800" b="1" spc="-150" dirty="0">
                <a:solidFill>
                  <a:schemeClr val="bg1"/>
                </a:solidFill>
              </a:rPr>
            </a:br>
            <a:r>
              <a:rPr lang="pl-PL" sz="2800" b="1" spc="-150" dirty="0" smtClean="0">
                <a:solidFill>
                  <a:schemeClr val="bg1"/>
                </a:solidFill>
              </a:rPr>
              <a:t>- Definicje;</a:t>
            </a:r>
            <a:r>
              <a:rPr lang="pl-PL" sz="2800" b="1" spc="-150" dirty="0">
                <a:solidFill>
                  <a:schemeClr val="bg1"/>
                </a:solidFill>
              </a:rPr>
              <a:t/>
            </a:r>
            <a:br>
              <a:rPr lang="pl-PL" sz="2800" b="1" spc="-150" dirty="0">
                <a:solidFill>
                  <a:schemeClr val="bg1"/>
                </a:solidFill>
              </a:rPr>
            </a:br>
            <a:r>
              <a:rPr lang="pl-PL" sz="2800" b="1" spc="-150" dirty="0" smtClean="0">
                <a:solidFill>
                  <a:schemeClr val="bg1"/>
                </a:solidFill>
              </a:rPr>
              <a:t>- Koncepcje </a:t>
            </a:r>
            <a:r>
              <a:rPr lang="pl-PL" sz="2800" b="1" spc="-150" dirty="0">
                <a:solidFill>
                  <a:schemeClr val="bg1"/>
                </a:solidFill>
              </a:rPr>
              <a:t>chorób </a:t>
            </a:r>
            <a:r>
              <a:rPr lang="pl-PL" sz="2800" b="1" spc="-150" dirty="0" smtClean="0">
                <a:solidFill>
                  <a:schemeClr val="bg1"/>
                </a:solidFill>
              </a:rPr>
              <a:t>pszczół;</a:t>
            </a:r>
            <a:r>
              <a:rPr lang="pl-PL" sz="2800" b="1" spc="-150" dirty="0">
                <a:solidFill>
                  <a:schemeClr val="bg1"/>
                </a:solidFill>
              </a:rPr>
              <a:t/>
            </a:r>
            <a:br>
              <a:rPr lang="pl-PL" sz="2800" b="1" spc="-150" dirty="0">
                <a:solidFill>
                  <a:schemeClr val="bg1"/>
                </a:solidFill>
              </a:rPr>
            </a:br>
            <a:r>
              <a:rPr lang="pl-PL" sz="2800" b="1" spc="-150" dirty="0" smtClean="0">
                <a:solidFill>
                  <a:schemeClr val="bg1"/>
                </a:solidFill>
              </a:rPr>
              <a:t>- Zgłaszane choroby;</a:t>
            </a:r>
            <a:r>
              <a:rPr lang="pl-PL" sz="2800" b="1" spc="-150" dirty="0">
                <a:solidFill>
                  <a:schemeClr val="bg1"/>
                </a:solidFill>
              </a:rPr>
              <a:t/>
            </a:r>
            <a:br>
              <a:rPr lang="pl-PL" sz="2800" b="1" spc="-150" dirty="0">
                <a:solidFill>
                  <a:schemeClr val="bg1"/>
                </a:solidFill>
              </a:rPr>
            </a:br>
            <a:r>
              <a:rPr lang="pl-PL" sz="2800" b="1" spc="-150" dirty="0" smtClean="0">
                <a:solidFill>
                  <a:schemeClr val="bg1"/>
                </a:solidFill>
              </a:rPr>
              <a:t>- Pojęcia </a:t>
            </a:r>
            <a:r>
              <a:rPr lang="pl-PL" sz="2800" b="1" spc="-150" dirty="0">
                <a:solidFill>
                  <a:schemeClr val="bg1"/>
                </a:solidFill>
              </a:rPr>
              <a:t>kontroli chorób </a:t>
            </a:r>
            <a:r>
              <a:rPr lang="pl-PL" sz="2800" b="1" spc="-150" dirty="0" smtClean="0">
                <a:solidFill>
                  <a:schemeClr val="bg1"/>
                </a:solidFill>
              </a:rPr>
              <a:t>pszczół;</a:t>
            </a:r>
            <a:r>
              <a:rPr lang="pl-PL" sz="2800" b="1" spc="-150" dirty="0">
                <a:solidFill>
                  <a:schemeClr val="bg1"/>
                </a:solidFill>
              </a:rPr>
              <a:t/>
            </a:r>
            <a:br>
              <a:rPr lang="pl-PL" sz="2800" b="1" spc="-150" dirty="0">
                <a:solidFill>
                  <a:schemeClr val="bg1"/>
                </a:solidFill>
              </a:rPr>
            </a:br>
            <a:r>
              <a:rPr lang="pl-PL" sz="2800" b="1" spc="-150" dirty="0" smtClean="0">
                <a:solidFill>
                  <a:schemeClr val="bg1"/>
                </a:solidFill>
              </a:rPr>
              <a:t>- Pole </a:t>
            </a:r>
            <a:r>
              <a:rPr lang="pl-PL" sz="2800" b="1" spc="-150" dirty="0">
                <a:solidFill>
                  <a:schemeClr val="bg1"/>
                </a:solidFill>
              </a:rPr>
              <a:t>i badania </a:t>
            </a:r>
            <a:r>
              <a:rPr lang="pl-PL" sz="2800" b="1" spc="-150" dirty="0" smtClean="0">
                <a:solidFill>
                  <a:schemeClr val="bg1"/>
                </a:solidFill>
              </a:rPr>
              <a:t>laboratoryjne;</a:t>
            </a:r>
            <a:r>
              <a:rPr lang="pl-PL" sz="2800" b="1" spc="-150" dirty="0">
                <a:solidFill>
                  <a:schemeClr val="bg1"/>
                </a:solidFill>
              </a:rPr>
              <a:t/>
            </a:r>
            <a:br>
              <a:rPr lang="pl-PL" sz="2800" b="1" spc="-150" dirty="0">
                <a:solidFill>
                  <a:schemeClr val="bg1"/>
                </a:solidFill>
              </a:rPr>
            </a:br>
            <a:r>
              <a:rPr lang="pl-PL" sz="2800" b="1" spc="-150" dirty="0" smtClean="0">
                <a:solidFill>
                  <a:schemeClr val="bg1"/>
                </a:solidFill>
              </a:rPr>
              <a:t>- Certyfikaty;</a:t>
            </a:r>
            <a:r>
              <a:rPr lang="pl-PL" sz="2800" b="1" spc="-150" dirty="0">
                <a:solidFill>
                  <a:schemeClr val="bg1"/>
                </a:solidFill>
              </a:rPr>
              <a:t/>
            </a:r>
            <a:br>
              <a:rPr lang="pl-PL" sz="2800" b="1" spc="-150" dirty="0">
                <a:solidFill>
                  <a:schemeClr val="bg1"/>
                </a:solidFill>
              </a:rPr>
            </a:br>
            <a:r>
              <a:rPr lang="pl-PL" sz="2800" b="1" spc="-150" dirty="0" smtClean="0">
                <a:solidFill>
                  <a:schemeClr val="bg1"/>
                </a:solidFill>
              </a:rPr>
              <a:t>- Regulamin;</a:t>
            </a:r>
            <a:r>
              <a:rPr lang="pl-PL" sz="3600" b="1" spc="-150" dirty="0"/>
              <a:t/>
            </a:r>
            <a:br>
              <a:rPr lang="pl-PL" sz="3600" b="1" spc="-150" dirty="0"/>
            </a:br>
            <a:endParaRPr lang="en-US" sz="3600" b="1" spc="-150" dirty="0"/>
          </a:p>
        </p:txBody>
      </p:sp>
    </p:spTree>
  </p:cSld>
  <p:clrMapOvr>
    <a:masterClrMapping/>
  </p:clrMapOvr>
  <p:transition>
    <p:wipe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2" name="Picture 4"/>
          <p:cNvPicPr>
            <a:picLocks noGrp="1" noChangeAspect="1" noChangeArrowheads="1"/>
          </p:cNvPicPr>
          <p:nvPr>
            <p:ph idx="1"/>
          </p:nvPr>
        </p:nvPicPr>
        <p:blipFill>
          <a:blip r:embed="rId2" cstate="print"/>
          <a:srcRect/>
          <a:stretch>
            <a:fillRect/>
          </a:stretch>
        </p:blipFill>
        <p:spPr bwMode="auto">
          <a:xfrm>
            <a:off x="0" y="-891480"/>
            <a:ext cx="9144000" cy="7749480"/>
          </a:xfrm>
          <a:prstGeom prst="rect">
            <a:avLst/>
          </a:prstGeom>
          <a:noFill/>
          <a:ln w="9525">
            <a:noFill/>
            <a:miter lim="800000"/>
            <a:headEnd/>
            <a:tailEnd/>
          </a:ln>
          <a:effectLst/>
        </p:spPr>
      </p:pic>
    </p:spTree>
  </p:cSld>
  <p:clrMapOvr>
    <a:masterClrMapping/>
  </p:clrMapOvr>
  <p:transition>
    <p:wipe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cstate="print"/>
          <a:srcRect/>
          <a:stretch>
            <a:fillRect/>
          </a:stretch>
        </p:blipFill>
        <p:spPr bwMode="auto">
          <a:xfrm>
            <a:off x="1" y="0"/>
            <a:ext cx="9144000" cy="6858000"/>
          </a:xfrm>
          <a:prstGeom prst="rect">
            <a:avLst/>
          </a:prstGeom>
          <a:noFill/>
          <a:ln w="9525">
            <a:noFill/>
            <a:miter lim="800000"/>
            <a:headEnd/>
            <a:tailEnd/>
          </a:ln>
          <a:effectLst/>
        </p:spPr>
      </p:pic>
    </p:spTree>
  </p:cSld>
  <p:clrMapOvr>
    <a:masterClrMapping/>
  </p:clrMapOvr>
  <p:transition>
    <p:wipe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l-PL" sz="3600" b="1" dirty="0" smtClean="0">
                <a:solidFill>
                  <a:schemeClr val="bg1"/>
                </a:solidFill>
                <a:effectLst>
                  <a:outerShdw blurRad="38100" dist="38100" dir="2700000" algn="tl">
                    <a:srgbClr val="000000">
                      <a:alpha val="43137"/>
                    </a:srgbClr>
                  </a:outerShdw>
                </a:effectLst>
              </a:rPr>
              <a:t>Handlu </a:t>
            </a:r>
            <a:r>
              <a:rPr lang="pl-PL" sz="3600" b="1" dirty="0" err="1" smtClean="0">
                <a:solidFill>
                  <a:schemeClr val="bg1"/>
                </a:solidFill>
                <a:effectLst>
                  <a:outerShdw blurRad="38100" dist="38100" dir="2700000" algn="tl">
                    <a:srgbClr val="000000">
                      <a:alpha val="43137"/>
                    </a:srgbClr>
                  </a:outerShdw>
                </a:effectLst>
              </a:rPr>
              <a:t>wewnątrzwspólnotowy</a:t>
            </a:r>
            <a:endParaRPr lang="en-US" sz="36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a:buNone/>
            </a:pPr>
            <a:r>
              <a:rPr lang="pl-PL" sz="2800" b="1" dirty="0" smtClean="0">
                <a:solidFill>
                  <a:srgbClr val="FFFF00"/>
                </a:solidFill>
              </a:rPr>
              <a:t>Dyrektywa </a:t>
            </a:r>
            <a:r>
              <a:rPr lang="pl-PL" sz="2800" b="1" dirty="0">
                <a:solidFill>
                  <a:srgbClr val="FFFF00"/>
                </a:solidFill>
              </a:rPr>
              <a:t>Rady </a:t>
            </a:r>
            <a:r>
              <a:rPr lang="pl-PL" sz="2800" b="1" dirty="0" smtClean="0">
                <a:solidFill>
                  <a:srgbClr val="FFFF00"/>
                </a:solidFill>
              </a:rPr>
              <a:t>92/65/EWG</a:t>
            </a:r>
            <a:r>
              <a:rPr lang="pl-PL" sz="2800" b="1" dirty="0">
                <a:solidFill>
                  <a:srgbClr val="FFFF00"/>
                </a:solidFill>
              </a:rPr>
              <a:t> </a:t>
            </a:r>
            <a:r>
              <a:rPr lang="pl-PL" sz="2800" b="1" dirty="0" smtClean="0">
                <a:solidFill>
                  <a:srgbClr val="FFFF00"/>
                </a:solidFill>
              </a:rPr>
              <a:t>z </a:t>
            </a:r>
            <a:r>
              <a:rPr lang="pl-PL" sz="2800" b="1" dirty="0">
                <a:solidFill>
                  <a:srgbClr val="FFFF00"/>
                </a:solidFill>
              </a:rPr>
              <a:t>13 lipca </a:t>
            </a:r>
            <a:r>
              <a:rPr lang="pl-PL" sz="2800" b="1" dirty="0" smtClean="0">
                <a:solidFill>
                  <a:srgbClr val="FFFF00"/>
                </a:solidFill>
              </a:rPr>
              <a:t>1992</a:t>
            </a:r>
          </a:p>
          <a:p>
            <a:pPr algn="just">
              <a:buNone/>
            </a:pPr>
            <a:r>
              <a:rPr lang="pl-PL" sz="2800" b="1" dirty="0"/>
              <a:t/>
            </a:r>
            <a:br>
              <a:rPr lang="pl-PL" sz="2800" b="1" dirty="0"/>
            </a:br>
            <a:r>
              <a:rPr lang="pl-PL" sz="2800" b="1" dirty="0" smtClean="0">
                <a:solidFill>
                  <a:schemeClr val="bg1"/>
                </a:solidFill>
              </a:rPr>
              <a:t>ustanawiająca </a:t>
            </a:r>
            <a:r>
              <a:rPr lang="pl-PL" sz="2800" b="1" dirty="0">
                <a:solidFill>
                  <a:schemeClr val="bg1"/>
                </a:solidFill>
              </a:rPr>
              <a:t>wymagania dotyczące zdrowia zwierząt regulujące handel i przywóz do Wspólnoty</a:t>
            </a:r>
            <a:br>
              <a:rPr lang="pl-PL" sz="2800" b="1" dirty="0">
                <a:solidFill>
                  <a:schemeClr val="bg1"/>
                </a:solidFill>
              </a:rPr>
            </a:br>
            <a:r>
              <a:rPr lang="pl-PL" sz="2800" b="1" dirty="0">
                <a:solidFill>
                  <a:schemeClr val="bg1"/>
                </a:solidFill>
              </a:rPr>
              <a:t>zwierząt, nasienia, komórek jajowych </a:t>
            </a:r>
            <a:r>
              <a:rPr lang="pl-PL" sz="2800" b="1" dirty="0" smtClean="0">
                <a:solidFill>
                  <a:schemeClr val="bg1"/>
                </a:solidFill>
              </a:rPr>
              <a:t/>
            </a:r>
            <a:br>
              <a:rPr lang="pl-PL" sz="2800" b="1" dirty="0" smtClean="0">
                <a:solidFill>
                  <a:schemeClr val="bg1"/>
                </a:solidFill>
              </a:rPr>
            </a:br>
            <a:r>
              <a:rPr lang="pl-PL" sz="2800" b="1" dirty="0" smtClean="0">
                <a:solidFill>
                  <a:schemeClr val="bg1"/>
                </a:solidFill>
              </a:rPr>
              <a:t>i </a:t>
            </a:r>
            <a:r>
              <a:rPr lang="pl-PL" sz="2800" b="1" dirty="0">
                <a:solidFill>
                  <a:schemeClr val="bg1"/>
                </a:solidFill>
              </a:rPr>
              <a:t>zarodków nieobjętych wymaganiami dotyczącymi zdrowia </a:t>
            </a:r>
            <a:r>
              <a:rPr lang="pl-PL" sz="2800" b="1" dirty="0" smtClean="0">
                <a:solidFill>
                  <a:schemeClr val="bg1"/>
                </a:solidFill>
              </a:rPr>
              <a:t>zwierząt ustanowionymi </a:t>
            </a:r>
            <a:r>
              <a:rPr lang="pl-PL" sz="2800" b="1" dirty="0">
                <a:solidFill>
                  <a:schemeClr val="bg1"/>
                </a:solidFill>
              </a:rPr>
              <a:t>w szczególnych</a:t>
            </a:r>
            <a:br>
              <a:rPr lang="pl-PL" sz="2800" b="1" dirty="0">
                <a:solidFill>
                  <a:schemeClr val="bg1"/>
                </a:solidFill>
              </a:rPr>
            </a:br>
            <a:r>
              <a:rPr lang="pl-PL" sz="2800" b="1" dirty="0">
                <a:solidFill>
                  <a:schemeClr val="bg1"/>
                </a:solidFill>
              </a:rPr>
              <a:t>Przepisy wspólnotowe określone </a:t>
            </a:r>
            <a:r>
              <a:rPr lang="pl-PL" sz="2800" b="1" dirty="0" smtClean="0">
                <a:solidFill>
                  <a:schemeClr val="bg1"/>
                </a:solidFill>
              </a:rPr>
              <a:t>zostały </a:t>
            </a:r>
            <a:br>
              <a:rPr lang="pl-PL" sz="2800" b="1" dirty="0" smtClean="0">
                <a:solidFill>
                  <a:schemeClr val="bg1"/>
                </a:solidFill>
              </a:rPr>
            </a:br>
            <a:r>
              <a:rPr lang="pl-PL" sz="2800" b="1" dirty="0" smtClean="0">
                <a:solidFill>
                  <a:schemeClr val="bg1"/>
                </a:solidFill>
              </a:rPr>
              <a:t>w </a:t>
            </a:r>
            <a:r>
              <a:rPr lang="pl-PL" sz="2800" b="1" dirty="0">
                <a:solidFill>
                  <a:schemeClr val="bg1"/>
                </a:solidFill>
              </a:rPr>
              <a:t>załączniku A (I) do dyrektywy 90/425/EWG</a:t>
            </a:r>
          </a:p>
          <a:p>
            <a:endParaRPr lang="en-US" dirty="0"/>
          </a:p>
        </p:txBody>
      </p:sp>
    </p:spTree>
  </p:cSld>
  <p:clrMapOvr>
    <a:masterClrMapping/>
  </p:clrMapOvr>
  <p:transition>
    <p:wipe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normAutofit fontScale="92500" lnSpcReduction="20000"/>
          </a:bodyPr>
          <a:lstStyle/>
          <a:p>
            <a:pPr>
              <a:buFont typeface="Wingdings" pitchFamily="2" charset="2"/>
              <a:buChar char="§"/>
            </a:pPr>
            <a:r>
              <a:rPr lang="pl-PL" sz="3300" b="1" dirty="0">
                <a:solidFill>
                  <a:schemeClr val="bg1"/>
                </a:solidFill>
              </a:rPr>
              <a:t>Część </a:t>
            </a:r>
            <a:r>
              <a:rPr lang="pl-PL" sz="3300" b="1" dirty="0" smtClean="0">
                <a:solidFill>
                  <a:schemeClr val="bg1"/>
                </a:solidFill>
              </a:rPr>
              <a:t>świadectwo </a:t>
            </a:r>
            <a:r>
              <a:rPr lang="pl-PL" sz="3300" b="1" dirty="0">
                <a:solidFill>
                  <a:schemeClr val="bg1"/>
                </a:solidFill>
              </a:rPr>
              <a:t>zdrowia 2 załącznika E do dyrektywy 92/65/EWG</a:t>
            </a:r>
            <a:br>
              <a:rPr lang="pl-PL" sz="3300" b="1" dirty="0">
                <a:solidFill>
                  <a:schemeClr val="bg1"/>
                </a:solidFill>
              </a:rPr>
            </a:br>
            <a:r>
              <a:rPr lang="pl-PL" sz="3300" b="1" dirty="0">
                <a:solidFill>
                  <a:schemeClr val="bg1"/>
                </a:solidFill>
              </a:rPr>
              <a:t>Decyzja Komisji z dnia 06 maja 2010 zmieniające części 1 i 2 załącznika E do dyrektywy Rady 92/65/EWG w odniesieniu do wzorów świadectw zdrowia dla zwierząt pochodzących z gospodarstw oraz dla pszczół </a:t>
            </a:r>
            <a:r>
              <a:rPr lang="pl-PL" sz="3300" b="1" dirty="0" smtClean="0">
                <a:solidFill>
                  <a:schemeClr val="bg1"/>
                </a:solidFill>
              </a:rPr>
              <a:t/>
            </a:r>
            <a:br>
              <a:rPr lang="pl-PL" sz="3300" b="1" dirty="0" smtClean="0">
                <a:solidFill>
                  <a:schemeClr val="bg1"/>
                </a:solidFill>
              </a:rPr>
            </a:br>
            <a:r>
              <a:rPr lang="pl-PL" sz="3300" b="1" dirty="0" smtClean="0">
                <a:solidFill>
                  <a:schemeClr val="bg1"/>
                </a:solidFill>
              </a:rPr>
              <a:t>i </a:t>
            </a:r>
            <a:r>
              <a:rPr lang="pl-PL" sz="3300" b="1" dirty="0">
                <a:solidFill>
                  <a:schemeClr val="bg1"/>
                </a:solidFill>
              </a:rPr>
              <a:t>trzmieli (Dziennik Urzędowy L 118, 12/05/2010 P . 0056 - 0062) Decyzja 2010/270/EU 2. </a:t>
            </a:r>
            <a:endParaRPr lang="pl-PL" sz="3300" b="1" dirty="0" smtClean="0">
              <a:solidFill>
                <a:schemeClr val="bg1"/>
              </a:solidFill>
            </a:endParaRPr>
          </a:p>
          <a:p>
            <a:pPr algn="just">
              <a:buFont typeface="Wingdings" pitchFamily="2" charset="2"/>
              <a:buChar char="§"/>
            </a:pPr>
            <a:r>
              <a:rPr lang="pl-PL" sz="3300" b="1" dirty="0" smtClean="0">
                <a:solidFill>
                  <a:schemeClr val="bg1"/>
                </a:solidFill>
              </a:rPr>
              <a:t>Część </a:t>
            </a:r>
            <a:r>
              <a:rPr lang="pl-PL" sz="3300" b="1" dirty="0">
                <a:solidFill>
                  <a:schemeClr val="bg1"/>
                </a:solidFill>
              </a:rPr>
              <a:t>2 otrzymuje brzmienie: "Część 2 - Świadectwo zdrowia dla handlu pszczół </a:t>
            </a:r>
            <a:r>
              <a:rPr lang="pl-PL" sz="3300" b="1" dirty="0" smtClean="0">
                <a:solidFill>
                  <a:schemeClr val="bg1"/>
                </a:solidFill>
              </a:rPr>
              <a:t/>
            </a:r>
            <a:br>
              <a:rPr lang="pl-PL" sz="3300" b="1" dirty="0" smtClean="0">
                <a:solidFill>
                  <a:schemeClr val="bg1"/>
                </a:solidFill>
              </a:rPr>
            </a:br>
            <a:r>
              <a:rPr lang="pl-PL" sz="3300" b="1" dirty="0" smtClean="0">
                <a:solidFill>
                  <a:schemeClr val="bg1"/>
                </a:solidFill>
              </a:rPr>
              <a:t>i </a:t>
            </a:r>
            <a:r>
              <a:rPr lang="pl-PL" sz="3300" b="1" dirty="0">
                <a:solidFill>
                  <a:schemeClr val="bg1"/>
                </a:solidFill>
              </a:rPr>
              <a:t>trzmieli 92/65 EII</a:t>
            </a:r>
          </a:p>
          <a:p>
            <a:pPr algn="just"/>
            <a:endParaRPr lang="en-US" dirty="0"/>
          </a:p>
        </p:txBody>
      </p:sp>
    </p:spTree>
  </p:cSld>
  <p:clrMapOvr>
    <a:masterClrMapping/>
  </p:clrMapOvr>
  <p:transition>
    <p:wipe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fontScale="62500" lnSpcReduction="20000"/>
          </a:bodyPr>
          <a:lstStyle/>
          <a:p>
            <a:pPr algn="just">
              <a:buNone/>
            </a:pPr>
            <a:r>
              <a:rPr lang="pl-PL" dirty="0" smtClean="0"/>
              <a:t>	</a:t>
            </a:r>
            <a:r>
              <a:rPr lang="pl-PL" sz="4000" b="1" dirty="0" smtClean="0">
                <a:solidFill>
                  <a:schemeClr val="bg1"/>
                </a:solidFill>
              </a:rPr>
              <a:t>Świadectwo </a:t>
            </a:r>
            <a:r>
              <a:rPr lang="pl-PL" sz="4000" b="1" dirty="0">
                <a:solidFill>
                  <a:schemeClr val="bg1"/>
                </a:solidFill>
              </a:rPr>
              <a:t>zdrowia, decyzja Komisji 2010/270/EU</a:t>
            </a:r>
            <a:br>
              <a:rPr lang="pl-PL" sz="4000" b="1" dirty="0">
                <a:solidFill>
                  <a:schemeClr val="bg1"/>
                </a:solidFill>
              </a:rPr>
            </a:br>
            <a:r>
              <a:rPr lang="pl-PL" sz="4000" b="1" dirty="0">
                <a:solidFill>
                  <a:schemeClr val="bg1"/>
                </a:solidFill>
              </a:rPr>
              <a:t>Niżej podpisany, zaświadczam, że: albo (a) pszczoły / trzmiele mogą pochodzić z obszaru, który nie jest przedmiotem zakazom związanym z występowaniem zgnilca amerykańskiego (okres zakazu została kontynuowana przez co najmniej 30 dni po ostatnim rejestrowana przypadek i data którym wszystkie ule w promieniu trzech kilometrów, zostały sprawdzone przez właściwy organ i wszystkie zainfekowane ule spalone lub leczone i kontrolowane w sposób zadowalający właściwe organy,) lub () trzmiele pochodzą z strukturę izolowaną środowiska uznane przez i pod nadzorem właściwego organu państwa członkowskiego, które jest wolne od zgnilca amerykańskiego i została sprawdzona bezpośrednio przed wysyłką i wszystkie trzmiele i hodowlana nie wykazują żadnych objawów klinicznych lub podejrzenia choroby</a:t>
            </a:r>
          </a:p>
          <a:p>
            <a:endParaRPr lang="en-US" dirty="0"/>
          </a:p>
        </p:txBody>
      </p:sp>
    </p:spTree>
  </p:cSld>
  <p:clrMapOvr>
    <a:masterClrMapping/>
  </p:clrMapOvr>
  <p:transition>
    <p:wipe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904656"/>
          </a:xfrm>
        </p:spPr>
        <p:txBody>
          <a:bodyPr>
            <a:normAutofit fontScale="77500" lnSpcReduction="20000"/>
          </a:bodyPr>
          <a:lstStyle/>
          <a:p>
            <a:pPr>
              <a:buNone/>
            </a:pPr>
            <a:r>
              <a:rPr lang="pl-PL" dirty="0" smtClean="0"/>
              <a:t>	</a:t>
            </a:r>
            <a:r>
              <a:rPr lang="pl-PL" sz="3600" b="1" dirty="0" smtClean="0">
                <a:solidFill>
                  <a:schemeClr val="bg1"/>
                </a:solidFill>
              </a:rPr>
              <a:t>Świadectwo </a:t>
            </a:r>
            <a:r>
              <a:rPr lang="pl-PL" sz="3600" b="1" dirty="0">
                <a:solidFill>
                  <a:schemeClr val="bg1"/>
                </a:solidFill>
              </a:rPr>
              <a:t>zdrowia, decyzja Komisji 2010/270/EU</a:t>
            </a:r>
            <a:br>
              <a:rPr lang="pl-PL" sz="3600" b="1" dirty="0">
                <a:solidFill>
                  <a:schemeClr val="bg1"/>
                </a:solidFill>
              </a:rPr>
            </a:br>
            <a:r>
              <a:rPr lang="pl-PL" sz="3600" b="1" dirty="0">
                <a:solidFill>
                  <a:schemeClr val="bg1"/>
                </a:solidFill>
              </a:rPr>
              <a:t>oraz (b) pszczoły / trzmiele pochodzą z powierzchni co najmniej 100 km, promień, który nie jest przedmiotem jakichkolwiek ograniczeń związanych z podejrzeniem lub potwierdzonym występowaniem małego chrząszcza ulowego (Aethina tumida) lub roztocza Tropilaelaps (Tropilaelaps spp. .), a gdzie te pasożytnicze są nieobecne, oraz (c) pszczoły / trzmiele, jak i ich opakowania zostały poddane kontroli wizualnej w celu wykrycia występowania małego chrząszcza ulowego (Aethina tumida) lub ich jaj i larw, lub inne szkodników, w szczególności roztocza Tropilaelaps (Tropilaelaps spp.), wpływając na pszczoły</a:t>
            </a:r>
          </a:p>
          <a:p>
            <a:endParaRPr lang="en-US" dirty="0"/>
          </a:p>
        </p:txBody>
      </p:sp>
    </p:spTree>
  </p:cSld>
  <p:clrMapOvr>
    <a:masterClrMapping/>
  </p:clrMapOvr>
  <p:transition>
    <p:wipe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rcRect/>
          <a:stretch>
            <a:fillRect/>
          </a:stretch>
        </p:blipFill>
        <p:spPr bwMode="auto">
          <a:xfrm>
            <a:off x="179512" y="260648"/>
            <a:ext cx="4176464" cy="6336704"/>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cstate="print"/>
          <a:srcRect/>
          <a:stretch>
            <a:fillRect/>
          </a:stretch>
        </p:blipFill>
        <p:spPr bwMode="auto">
          <a:xfrm>
            <a:off x="4427984" y="260648"/>
            <a:ext cx="4248472" cy="6336704"/>
          </a:xfrm>
          <a:prstGeom prst="rect">
            <a:avLst/>
          </a:prstGeom>
          <a:noFill/>
          <a:ln w="9525">
            <a:noFill/>
            <a:miter lim="800000"/>
            <a:headEnd/>
            <a:tailEnd/>
          </a:ln>
          <a:effectLst/>
        </p:spPr>
      </p:pic>
    </p:spTree>
  </p:cSld>
  <p:clrMapOvr>
    <a:masterClrMapping/>
  </p:clrMapOvr>
  <p:transition>
    <p:wipe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584176"/>
          </a:xfrm>
        </p:spPr>
        <p:txBody>
          <a:bodyPr>
            <a:noAutofit/>
          </a:bodyPr>
          <a:lstStyle/>
          <a:p>
            <a:r>
              <a:rPr lang="pl-PL" sz="3600" b="1" dirty="0" smtClean="0">
                <a:solidFill>
                  <a:schemeClr val="bg1"/>
                </a:solidFill>
                <a:effectLst>
                  <a:outerShdw blurRad="38100" dist="38100" dir="2700000" algn="tl">
                    <a:srgbClr val="000000">
                      <a:alpha val="43137"/>
                    </a:srgbClr>
                  </a:outerShdw>
                </a:effectLst>
              </a:rPr>
              <a:t>Wymagania na przywóz produktów pszczelarskich do wykorzystania </a:t>
            </a:r>
            <a:br>
              <a:rPr lang="pl-PL" sz="3600" b="1" dirty="0" smtClean="0">
                <a:solidFill>
                  <a:schemeClr val="bg1"/>
                </a:solidFill>
                <a:effectLst>
                  <a:outerShdw blurRad="38100" dist="38100" dir="2700000" algn="tl">
                    <a:srgbClr val="000000">
                      <a:alpha val="43137"/>
                    </a:srgbClr>
                  </a:outerShdw>
                </a:effectLst>
              </a:rPr>
            </a:br>
            <a:r>
              <a:rPr lang="pl-PL" sz="3600" b="1" dirty="0" smtClean="0">
                <a:solidFill>
                  <a:schemeClr val="bg1"/>
                </a:solidFill>
                <a:effectLst>
                  <a:outerShdw blurRad="38100" dist="38100" dir="2700000" algn="tl">
                    <a:srgbClr val="000000">
                      <a:alpha val="43137"/>
                    </a:srgbClr>
                  </a:outerShdw>
                </a:effectLst>
              </a:rPr>
              <a:t>w pszczelarstwie</a:t>
            </a:r>
            <a:endParaRPr lang="en-US" sz="36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359421"/>
            <a:ext cx="8229600" cy="4093915"/>
          </a:xfrm>
        </p:spPr>
        <p:txBody>
          <a:bodyPr>
            <a:normAutofit fontScale="92500"/>
          </a:bodyPr>
          <a:lstStyle/>
          <a:p>
            <a:pPr>
              <a:buNone/>
            </a:pPr>
            <a:r>
              <a:rPr lang="pl-PL" dirty="0"/>
              <a:t>	</a:t>
            </a:r>
            <a:r>
              <a:rPr lang="pl-PL" sz="3000" b="1" dirty="0" smtClean="0">
                <a:solidFill>
                  <a:schemeClr val="bg1"/>
                </a:solidFill>
              </a:rPr>
              <a:t>Państwa </a:t>
            </a:r>
            <a:r>
              <a:rPr lang="pl-PL" sz="3000" b="1" dirty="0">
                <a:solidFill>
                  <a:schemeClr val="bg1"/>
                </a:solidFill>
              </a:rPr>
              <a:t>Członkowskie muszą udzielić zezwolenia na przywóz produktów pszczelarskich przeznaczonych do wykorzystania w pszczelarstwie, jeżeli</a:t>
            </a:r>
            <a:r>
              <a:rPr lang="pl-PL" sz="3000" b="1" dirty="0" smtClean="0">
                <a:solidFill>
                  <a:schemeClr val="bg1"/>
                </a:solidFill>
              </a:rPr>
              <a:t>:</a:t>
            </a:r>
          </a:p>
          <a:p>
            <a:pPr>
              <a:buNone/>
            </a:pPr>
            <a:r>
              <a:rPr lang="pl-PL" sz="3000" b="1" dirty="0">
                <a:solidFill>
                  <a:schemeClr val="bg1"/>
                </a:solidFill>
              </a:rPr>
              <a:t/>
            </a:r>
            <a:br>
              <a:rPr lang="pl-PL" sz="3000" b="1" dirty="0">
                <a:solidFill>
                  <a:schemeClr val="bg1"/>
                </a:solidFill>
              </a:rPr>
            </a:br>
            <a:r>
              <a:rPr lang="pl-PL" sz="3000" b="1" dirty="0">
                <a:solidFill>
                  <a:schemeClr val="bg1"/>
                </a:solidFill>
              </a:rPr>
              <a:t>pochodzą z państw trzecich wymienionych w części 1 załącznika II do rozporządzenia (UE) nr 206/2010,</a:t>
            </a:r>
            <a:br>
              <a:rPr lang="pl-PL" sz="3000" b="1" dirty="0">
                <a:solidFill>
                  <a:schemeClr val="bg1"/>
                </a:solidFill>
              </a:rPr>
            </a:br>
            <a:r>
              <a:rPr lang="pl-PL" sz="3000" b="1" dirty="0">
                <a:solidFill>
                  <a:schemeClr val="bg1"/>
                </a:solidFill>
              </a:rPr>
              <a:t>towarzyszy im świadectwo zdrowia zgodne ze wzorem przedstawionym w rozdziale 13 załącznika XV do rozporządzenia (UE) nr 142/2011</a:t>
            </a:r>
          </a:p>
          <a:p>
            <a:endParaRPr lang="en-US" dirty="0"/>
          </a:p>
        </p:txBody>
      </p:sp>
    </p:spTree>
  </p:cSld>
  <p:clrMapOvr>
    <a:masterClrMapping/>
  </p:clrMapOvr>
  <p:transition>
    <p:wipe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98178"/>
          </a:xfrm>
        </p:spPr>
        <p:txBody>
          <a:bodyPr>
            <a:noAutofit/>
          </a:bodyPr>
          <a:lstStyle/>
          <a:p>
            <a:r>
              <a:rPr lang="pl-PL" sz="3600" b="1" dirty="0" smtClean="0">
                <a:solidFill>
                  <a:schemeClr val="bg1"/>
                </a:solidFill>
                <a:effectLst>
                  <a:outerShdw blurRad="38100" dist="38100" dir="2700000" algn="tl">
                    <a:srgbClr val="000000">
                      <a:alpha val="43137"/>
                    </a:srgbClr>
                  </a:outerShdw>
                </a:effectLst>
              </a:rPr>
              <a:t>Wymagania na przywóz produktów pszczelarskich do wykorzystania </a:t>
            </a:r>
            <a:br>
              <a:rPr lang="pl-PL" sz="3600" b="1" dirty="0" smtClean="0">
                <a:solidFill>
                  <a:schemeClr val="bg1"/>
                </a:solidFill>
                <a:effectLst>
                  <a:outerShdw blurRad="38100" dist="38100" dir="2700000" algn="tl">
                    <a:srgbClr val="000000">
                      <a:alpha val="43137"/>
                    </a:srgbClr>
                  </a:outerShdw>
                </a:effectLst>
              </a:rPr>
            </a:br>
            <a:r>
              <a:rPr lang="pl-PL" sz="3600" b="1" dirty="0" smtClean="0">
                <a:solidFill>
                  <a:schemeClr val="bg1"/>
                </a:solidFill>
                <a:effectLst>
                  <a:outerShdw blurRad="38100" dist="38100" dir="2700000" algn="tl">
                    <a:srgbClr val="000000">
                      <a:alpha val="43137"/>
                    </a:srgbClr>
                  </a:outerShdw>
                </a:effectLst>
              </a:rPr>
              <a:t>w pszczelarstwie</a:t>
            </a:r>
            <a:endParaRPr lang="en-US" sz="36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844825"/>
            <a:ext cx="8229600" cy="5013176"/>
          </a:xfrm>
        </p:spPr>
        <p:txBody>
          <a:bodyPr>
            <a:normAutofit fontScale="47500" lnSpcReduction="20000"/>
          </a:bodyPr>
          <a:lstStyle/>
          <a:p>
            <a:pPr>
              <a:buNone/>
            </a:pPr>
            <a:r>
              <a:rPr lang="pl-PL" sz="4200" b="1" dirty="0" smtClean="0">
                <a:solidFill>
                  <a:srgbClr val="FFFF00"/>
                </a:solidFill>
              </a:rPr>
              <a:t>ROZPORZĄDZENIE </a:t>
            </a:r>
            <a:r>
              <a:rPr lang="pl-PL" sz="4200" b="1" dirty="0">
                <a:solidFill>
                  <a:srgbClr val="FFFF00"/>
                </a:solidFill>
              </a:rPr>
              <a:t>(WE) nr 1774/2002 PARLAMENTU EUROPEJSKIEGO I RADY z dnia 3 października 2002 </a:t>
            </a:r>
            <a:r>
              <a:rPr lang="pl-PL" sz="4200" b="1" dirty="0" smtClean="0">
                <a:solidFill>
                  <a:schemeClr val="bg1"/>
                </a:solidFill>
              </a:rPr>
              <a:t>roku</a:t>
            </a:r>
            <a:r>
              <a:rPr lang="pl-PL" sz="4200" dirty="0" smtClean="0">
                <a:solidFill>
                  <a:schemeClr val="bg1"/>
                </a:solidFill>
              </a:rPr>
              <a:t> </a:t>
            </a:r>
            <a:r>
              <a:rPr lang="pl-PL" sz="4200" b="1" dirty="0">
                <a:solidFill>
                  <a:schemeClr val="bg1"/>
                </a:solidFill>
              </a:rPr>
              <a:t>ustanawiające przepisy sanitarne dotyczące produktów ubocznych pochodzenia zwierzęcego nieprzeznaczonych do spożycia przez ludzi (Dz.U. L 273 z </a:t>
            </a:r>
            <a:r>
              <a:rPr lang="pl-PL" sz="4200" b="1" dirty="0" smtClean="0">
                <a:solidFill>
                  <a:schemeClr val="bg1"/>
                </a:solidFill>
              </a:rPr>
              <a:t>10.10.2002)Rozporządzenie </a:t>
            </a:r>
            <a:r>
              <a:rPr lang="pl-PL" sz="4200" b="1" dirty="0">
                <a:solidFill>
                  <a:schemeClr val="bg1"/>
                </a:solidFill>
              </a:rPr>
              <a:t>Komisji (WE) nr 811 / 2003 z dnia 12 maja 2003 w życie rozporządzenia (WE) nr 1774/2002 Parlamentu Europejskiego i Rady w odniesieniu do wewnątrzgatunkowego zakazu powtórnego przetwarzania ryb, składowania lub spopielania produktów ubocznych pochodzenia zwierzęcego oraz niektórych środków przejściowych (Dz.U. L 117 z 13.5.2003) </a:t>
            </a:r>
            <a:r>
              <a:rPr lang="pl-PL" sz="4200" b="1" dirty="0" smtClean="0">
                <a:solidFill>
                  <a:schemeClr val="bg1"/>
                </a:solidFill>
              </a:rPr>
              <a:t>Rozporządzenie </a:t>
            </a:r>
            <a:r>
              <a:rPr lang="pl-PL" sz="4200" b="1" dirty="0">
                <a:solidFill>
                  <a:schemeClr val="bg1"/>
                </a:solidFill>
              </a:rPr>
              <a:t>Komisji (WE) nr 829/2007 z dnia 28 czerwca 2007 r. zmieniające załączniki i, II, VII, VIII, X i XI do rozporządzenia (WE) nr 1774/2002 Parlamentu Europejskiego i Rady w odniesieniu do wprowadzania na rynek niektórych produktów ubocznych pochodzenia zwierzęcego (Dz.U. L 191 z </a:t>
            </a:r>
            <a:r>
              <a:rPr lang="pl-PL" sz="4200" b="1" dirty="0" smtClean="0">
                <a:solidFill>
                  <a:schemeClr val="bg1"/>
                </a:solidFill>
              </a:rPr>
              <a:t>21.7.2007)</a:t>
            </a:r>
          </a:p>
          <a:p>
            <a:pPr>
              <a:buNone/>
            </a:pPr>
            <a:r>
              <a:rPr lang="pl-PL" sz="4200" b="1" dirty="0" smtClean="0">
                <a:solidFill>
                  <a:srgbClr val="FFFF00"/>
                </a:solidFill>
              </a:rPr>
              <a:t>ROZPORZĄDZENIE </a:t>
            </a:r>
            <a:r>
              <a:rPr lang="pl-PL" sz="4200" b="1" dirty="0">
                <a:solidFill>
                  <a:srgbClr val="FFFF00"/>
                </a:solidFill>
              </a:rPr>
              <a:t>(WE) nr 1069/2009 PARLAMENTU EUROPEJSKIEGO I RADY z dnia 21 października 2009 </a:t>
            </a:r>
            <a:r>
              <a:rPr lang="pl-PL" sz="4200" b="1" dirty="0" smtClean="0">
                <a:solidFill>
                  <a:srgbClr val="FFFF00"/>
                </a:solidFill>
              </a:rPr>
              <a:t>roku </a:t>
            </a:r>
            <a:r>
              <a:rPr lang="pl-PL" sz="4200" b="1" dirty="0">
                <a:solidFill>
                  <a:schemeClr val="bg1"/>
                </a:solidFill>
              </a:rPr>
              <a:t>ustanawiające przepisy sanitarne dotyczące produktów ubocznych oraz produktów pochodnych nieprzeznaczonych do spożycia przez ludzi, i uchylające rozporządzenie (WE) nr 1774/2002</a:t>
            </a:r>
          </a:p>
          <a:p>
            <a:endParaRPr lang="en-US" dirty="0">
              <a:solidFill>
                <a:schemeClr val="bg1"/>
              </a:solidFill>
            </a:endParaRPr>
          </a:p>
        </p:txBody>
      </p:sp>
    </p:spTree>
  </p:cSld>
  <p:clrMapOvr>
    <a:masterClrMapping/>
  </p:clrMapOvr>
  <p:transition>
    <p:wipe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54162"/>
          </a:xfrm>
        </p:spPr>
        <p:txBody>
          <a:bodyPr>
            <a:noAutofit/>
          </a:bodyPr>
          <a:lstStyle/>
          <a:p>
            <a:r>
              <a:rPr lang="pl-PL" sz="3600" b="1" dirty="0" smtClean="0">
                <a:solidFill>
                  <a:schemeClr val="bg1"/>
                </a:solidFill>
              </a:rPr>
              <a:t>Wymagania na przywóz produktów pszczelarskich do wykorzystania w pszczelarstwie</a:t>
            </a:r>
            <a:endParaRPr lang="en-US" sz="3600" b="1" dirty="0">
              <a:solidFill>
                <a:schemeClr val="bg1"/>
              </a:solidFill>
            </a:endParaRPr>
          </a:p>
        </p:txBody>
      </p:sp>
      <p:sp>
        <p:nvSpPr>
          <p:cNvPr id="3" name="Content Placeholder 2"/>
          <p:cNvSpPr>
            <a:spLocks noGrp="1"/>
          </p:cNvSpPr>
          <p:nvPr>
            <p:ph idx="1"/>
          </p:nvPr>
        </p:nvSpPr>
        <p:spPr>
          <a:xfrm>
            <a:off x="457200" y="1999381"/>
            <a:ext cx="8229600" cy="4525963"/>
          </a:xfrm>
        </p:spPr>
        <p:txBody>
          <a:bodyPr>
            <a:normAutofit fontScale="70000" lnSpcReduction="20000"/>
          </a:bodyPr>
          <a:lstStyle/>
          <a:p>
            <a:pPr>
              <a:buNone/>
            </a:pPr>
            <a:r>
              <a:rPr lang="pl-PL" b="1" dirty="0" smtClean="0">
                <a:solidFill>
                  <a:srgbClr val="FFFF00"/>
                </a:solidFill>
              </a:rPr>
              <a:t>ROZPORZĄDZENIE </a:t>
            </a:r>
            <a:r>
              <a:rPr lang="pl-PL" b="1" dirty="0">
                <a:solidFill>
                  <a:srgbClr val="FFFF00"/>
                </a:solidFill>
              </a:rPr>
              <a:t>(WE) nr 1069/2009 PARLAMENTU EUROPEJSKIEGO I RADY z dnia 21 października 2009 </a:t>
            </a:r>
            <a:r>
              <a:rPr lang="pl-PL" b="1" dirty="0" smtClean="0">
                <a:solidFill>
                  <a:srgbClr val="FFFF00"/>
                </a:solidFill>
              </a:rPr>
              <a:t>roku</a:t>
            </a:r>
            <a:r>
              <a:rPr lang="pl-PL" b="1" dirty="0" smtClean="0"/>
              <a:t> </a:t>
            </a:r>
            <a:r>
              <a:rPr lang="pl-PL" b="1" dirty="0">
                <a:solidFill>
                  <a:schemeClr val="bg1"/>
                </a:solidFill>
              </a:rPr>
              <a:t>ustanawiające przepisy sanitarne dotyczące produktów ubocznych oraz produktów pochodnych nieprzeznaczonych do spożycia przez ludzi, i uchylające rozporządzenie (WE) nr 1774/2002 (Animal rozporządzenie o produktach ubocznych) (Dz.U. L 300 z </a:t>
            </a:r>
            <a:r>
              <a:rPr lang="pl-PL" b="1" dirty="0" smtClean="0">
                <a:solidFill>
                  <a:schemeClr val="bg1"/>
                </a:solidFill>
              </a:rPr>
              <a:t>14.11.2009)</a:t>
            </a:r>
          </a:p>
          <a:p>
            <a:pPr>
              <a:buNone/>
            </a:pPr>
            <a:r>
              <a:rPr lang="pl-PL" b="1" dirty="0" smtClean="0">
                <a:solidFill>
                  <a:srgbClr val="FFFF00"/>
                </a:solidFill>
              </a:rPr>
              <a:t>ROZPORZĄDZENIE </a:t>
            </a:r>
            <a:r>
              <a:rPr lang="pl-PL" b="1" dirty="0">
                <a:solidFill>
                  <a:srgbClr val="FFFF00"/>
                </a:solidFill>
              </a:rPr>
              <a:t>KOMISJI (UE) nr 142/2011 z dnia 25 lutego 2011 </a:t>
            </a:r>
            <a:r>
              <a:rPr lang="pl-PL" b="1" dirty="0" smtClean="0">
                <a:solidFill>
                  <a:srgbClr val="FFFF00"/>
                </a:solidFill>
              </a:rPr>
              <a:t/>
            </a:r>
            <a:br>
              <a:rPr lang="pl-PL" b="1" dirty="0" smtClean="0">
                <a:solidFill>
                  <a:srgbClr val="FFFF00"/>
                </a:solidFill>
              </a:rPr>
            </a:br>
            <a:r>
              <a:rPr lang="pl-PL" b="1" dirty="0" smtClean="0">
                <a:solidFill>
                  <a:schemeClr val="bg1"/>
                </a:solidFill>
              </a:rPr>
              <a:t>w </a:t>
            </a:r>
            <a:r>
              <a:rPr lang="pl-PL" b="1" dirty="0">
                <a:solidFill>
                  <a:schemeClr val="bg1"/>
                </a:solidFill>
              </a:rPr>
              <a:t>sprawie wykonania rozporządzenia (WE) nr 1069/2009 Parlamentu Europejskiego i Rady ustanawiającego przepisy sanitarne odnośnie produktów ubocznych pochodzenia zwierzęcego i produktów pochodnych nie są przeznaczone do spożycia przez ludzi oraz w sprawie wykonania dyrektywy Rady 97/78/WE w odniesieniu do niektórych próbek i przedmiotów zwolnionych z kontroli weterynaryjnych na granicy na podstawie tej dyrektywy (Dz.U. L 54 z 26.2.2011)</a:t>
            </a:r>
          </a:p>
          <a:p>
            <a:endParaRPr lang="en-US" dirty="0"/>
          </a:p>
        </p:txBody>
      </p:sp>
    </p:spTree>
  </p:cSld>
  <p:clrMapOvr>
    <a:masterClrMapping/>
  </p:clrMapOvr>
  <p:transition>
    <p:wipe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sz="4000" b="1" dirty="0" smtClean="0">
                <a:solidFill>
                  <a:schemeClr val="bg1"/>
                </a:solidFill>
                <a:effectLst>
                  <a:outerShdw blurRad="38100" dist="38100" dir="2700000" algn="tl">
                    <a:srgbClr val="000000">
                      <a:alpha val="43137"/>
                    </a:srgbClr>
                  </a:outerShdw>
                </a:effectLst>
              </a:rPr>
              <a:t>Import i handel </a:t>
            </a:r>
            <a:r>
              <a:rPr lang="pl-PL" sz="4000" b="1" dirty="0" err="1" smtClean="0">
                <a:solidFill>
                  <a:schemeClr val="bg1"/>
                </a:solidFill>
                <a:effectLst>
                  <a:outerShdw blurRad="38100" dist="38100" dir="2700000" algn="tl">
                    <a:srgbClr val="000000">
                      <a:alpha val="43137"/>
                    </a:srgbClr>
                  </a:outerShdw>
                </a:effectLst>
              </a:rPr>
              <a:t>wewnątrzwspólnotowy</a:t>
            </a:r>
            <a:endParaRPr lang="en-US" sz="4000" dirty="0">
              <a:effectLst>
                <a:outerShdw blurRad="38100" dist="38100" dir="2700000" algn="tl">
                  <a:srgbClr val="000000">
                    <a:alpha val="43137"/>
                  </a:srgbClr>
                </a:outerShdw>
              </a:effectLst>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251520" y="1753838"/>
            <a:ext cx="8640960" cy="4699498"/>
          </a:xfrm>
          <a:prstGeom prst="rect">
            <a:avLst/>
          </a:prstGeom>
          <a:noFill/>
          <a:ln w="9525">
            <a:noFill/>
            <a:miter lim="800000"/>
            <a:headEnd/>
            <a:tailEnd/>
          </a:ln>
          <a:effectLst/>
        </p:spPr>
      </p:pic>
    </p:spTree>
  </p:cSld>
  <p:clrMapOvr>
    <a:masterClrMapping/>
  </p:clrMapOvr>
  <p:transition>
    <p:wipe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229600" cy="1368152"/>
          </a:xfrm>
        </p:spPr>
        <p:txBody>
          <a:bodyPr>
            <a:noAutofit/>
          </a:bodyPr>
          <a:lstStyle/>
          <a:p>
            <a:r>
              <a:rPr lang="pl-PL" sz="3600" b="1" dirty="0" smtClean="0">
                <a:solidFill>
                  <a:schemeClr val="bg1"/>
                </a:solidFill>
                <a:effectLst>
                  <a:outerShdw blurRad="38100" dist="38100" dir="2700000" algn="tl">
                    <a:srgbClr val="000000">
                      <a:alpha val="43137"/>
                    </a:srgbClr>
                  </a:outerShdw>
                </a:effectLst>
              </a:rPr>
              <a:t>Wymagania na przywóz produktów pszczelarskich do wykorzystania </a:t>
            </a:r>
            <a:br>
              <a:rPr lang="pl-PL" sz="3600" b="1" dirty="0" smtClean="0">
                <a:solidFill>
                  <a:schemeClr val="bg1"/>
                </a:solidFill>
                <a:effectLst>
                  <a:outerShdw blurRad="38100" dist="38100" dir="2700000" algn="tl">
                    <a:srgbClr val="000000">
                      <a:alpha val="43137"/>
                    </a:srgbClr>
                  </a:outerShdw>
                </a:effectLst>
              </a:rPr>
            </a:br>
            <a:r>
              <a:rPr lang="pl-PL" sz="3600" b="1" dirty="0" smtClean="0">
                <a:solidFill>
                  <a:schemeClr val="bg1"/>
                </a:solidFill>
                <a:effectLst>
                  <a:outerShdw blurRad="38100" dist="38100" dir="2700000" algn="tl">
                    <a:srgbClr val="000000">
                      <a:alpha val="43137"/>
                    </a:srgbClr>
                  </a:outerShdw>
                </a:effectLst>
              </a:rPr>
              <a:t>w pszczelarstwie</a:t>
            </a:r>
            <a:endParaRPr lang="en-US" sz="36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927373"/>
            <a:ext cx="8229600" cy="4525963"/>
          </a:xfrm>
        </p:spPr>
        <p:txBody>
          <a:bodyPr>
            <a:normAutofit fontScale="77500" lnSpcReduction="20000"/>
          </a:bodyPr>
          <a:lstStyle/>
          <a:p>
            <a:pPr>
              <a:buNone/>
            </a:pPr>
            <a:r>
              <a:rPr lang="pl-PL" sz="3100" b="1" dirty="0" smtClean="0">
                <a:solidFill>
                  <a:srgbClr val="FFFF00"/>
                </a:solidFill>
              </a:rPr>
              <a:t>ROZPORZĄDZENIE </a:t>
            </a:r>
            <a:r>
              <a:rPr lang="pl-PL" sz="3100" b="1" dirty="0">
                <a:solidFill>
                  <a:srgbClr val="FFFF00"/>
                </a:solidFill>
              </a:rPr>
              <a:t>KOMISJI (UE) nr 142/2011 z dnia 25 lutego 2011</a:t>
            </a:r>
            <a:r>
              <a:rPr lang="pl-PL" sz="3100" b="1" dirty="0"/>
              <a:t/>
            </a:r>
            <a:br>
              <a:rPr lang="pl-PL" sz="3100" b="1" dirty="0"/>
            </a:br>
            <a:r>
              <a:rPr lang="pl-PL" sz="3100" b="1" dirty="0">
                <a:solidFill>
                  <a:schemeClr val="bg1"/>
                </a:solidFill>
              </a:rPr>
              <a:t>w sprawie wykonania rozporządzenia (WE) nr 1069/2009 Parlamentu Europejskiego i Rady ustanawiającego przepisy sanitarne dotyczące produktów ubocznych pochodzenia nie przeznaczonych do spożycia przez ludzi i wykonania dyrektywy Rady 97/78/WE w odniesieniu do niektórych próbek i przedmiotów zwolnionych z kontroli weterynaryjnych na granicy na podstawie tej dyrektywy (Dz.U. L 54 z 26.2.2011)</a:t>
            </a:r>
            <a:br>
              <a:rPr lang="pl-PL" sz="3100" b="1" dirty="0">
                <a:solidFill>
                  <a:schemeClr val="bg1"/>
                </a:solidFill>
              </a:rPr>
            </a:br>
            <a:r>
              <a:rPr lang="pl-PL" sz="3100" b="1" dirty="0">
                <a:solidFill>
                  <a:schemeClr val="bg1"/>
                </a:solidFill>
              </a:rPr>
              <a:t>definicje:</a:t>
            </a:r>
            <a:br>
              <a:rPr lang="pl-PL" sz="3100" b="1" dirty="0">
                <a:solidFill>
                  <a:schemeClr val="bg1"/>
                </a:solidFill>
              </a:rPr>
            </a:br>
            <a:r>
              <a:rPr lang="pl-PL" sz="3100" b="1" dirty="0">
                <a:solidFill>
                  <a:schemeClr val="bg1"/>
                </a:solidFill>
              </a:rPr>
              <a:t>10. "pszczele produkty uboczne" oznaczają miód, wosk pszczeli, mleczko pszczele, propolis lub pyłek, nieprzeznaczone do spożycia przez ludzi</a:t>
            </a:r>
          </a:p>
          <a:p>
            <a:endParaRPr lang="en-US" dirty="0"/>
          </a:p>
        </p:txBody>
      </p:sp>
    </p:spTree>
  </p:cSld>
  <p:clrMapOvr>
    <a:masterClrMapping/>
  </p:clrMapOvr>
  <p:transition>
    <p:wipe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54162"/>
          </a:xfrm>
        </p:spPr>
        <p:txBody>
          <a:bodyPr>
            <a:noAutofit/>
          </a:bodyPr>
          <a:lstStyle/>
          <a:p>
            <a:r>
              <a:rPr lang="pl-PL" sz="3600" b="1" dirty="0" smtClean="0">
                <a:solidFill>
                  <a:schemeClr val="bg1"/>
                </a:solidFill>
                <a:effectLst>
                  <a:outerShdw blurRad="38100" dist="38100" dir="2700000" algn="tl">
                    <a:srgbClr val="000000">
                      <a:alpha val="43137"/>
                    </a:srgbClr>
                  </a:outerShdw>
                </a:effectLst>
              </a:rPr>
              <a:t>Wymagania na przywóz produktów pszczelarskich do wykorzystania </a:t>
            </a:r>
            <a:br>
              <a:rPr lang="pl-PL" sz="3600" b="1" dirty="0" smtClean="0">
                <a:solidFill>
                  <a:schemeClr val="bg1"/>
                </a:solidFill>
                <a:effectLst>
                  <a:outerShdw blurRad="38100" dist="38100" dir="2700000" algn="tl">
                    <a:srgbClr val="000000">
                      <a:alpha val="43137"/>
                    </a:srgbClr>
                  </a:outerShdw>
                </a:effectLst>
              </a:rPr>
            </a:br>
            <a:r>
              <a:rPr lang="pl-PL" sz="3600" b="1" dirty="0" smtClean="0">
                <a:solidFill>
                  <a:schemeClr val="bg1"/>
                </a:solidFill>
                <a:effectLst>
                  <a:outerShdw blurRad="38100" dist="38100" dir="2700000" algn="tl">
                    <a:srgbClr val="000000">
                      <a:alpha val="43137"/>
                    </a:srgbClr>
                  </a:outerShdw>
                </a:effectLst>
              </a:rPr>
              <a:t>w pszczelarstwie</a:t>
            </a:r>
            <a:endParaRPr lang="en-US" sz="36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960240"/>
            <a:ext cx="8229600" cy="4925144"/>
          </a:xfrm>
        </p:spPr>
        <p:txBody>
          <a:bodyPr>
            <a:normAutofit fontScale="70000" lnSpcReduction="20000"/>
          </a:bodyPr>
          <a:lstStyle/>
          <a:p>
            <a:pPr>
              <a:buNone/>
            </a:pPr>
            <a:r>
              <a:rPr lang="pl-PL" b="1" dirty="0" smtClean="0">
                <a:solidFill>
                  <a:srgbClr val="FFFF00"/>
                </a:solidFill>
              </a:rPr>
              <a:t>ROZPORZĄDZENIE </a:t>
            </a:r>
            <a:r>
              <a:rPr lang="pl-PL" b="1" dirty="0">
                <a:solidFill>
                  <a:srgbClr val="FFFF00"/>
                </a:solidFill>
              </a:rPr>
              <a:t>KOMISJI (UE) nr 142/2011 z dnia 25 lutego 2011</a:t>
            </a:r>
            <a:r>
              <a:rPr lang="pl-PL" b="1" dirty="0">
                <a:solidFill>
                  <a:schemeClr val="bg1"/>
                </a:solidFill>
              </a:rPr>
              <a:t/>
            </a:r>
            <a:br>
              <a:rPr lang="pl-PL" b="1" dirty="0">
                <a:solidFill>
                  <a:schemeClr val="bg1"/>
                </a:solidFill>
              </a:rPr>
            </a:br>
            <a:r>
              <a:rPr lang="pl-PL" b="1" dirty="0">
                <a:solidFill>
                  <a:schemeClr val="bg1"/>
                </a:solidFill>
              </a:rPr>
              <a:t>w sprawie wykonania rozporządzenia (WE) nr 1069/2009 Parlamentu Europejskiego i Rady ustanawiającego przepisy sanitarne dotyczące produktów ubocznych pochodzenia nie przeznaczonych do spożycia przez ludzi i wykonania dyrektywy Rady 97/78/WE w odniesieniu do niektórych próbek i przedmiotów zwolnionych z kontroli weterynaryjnych na granicy na podstawie tej dyrektywy (Dz.U. L 54 z 26.2.2011)</a:t>
            </a:r>
            <a:br>
              <a:rPr lang="pl-PL" b="1" dirty="0">
                <a:solidFill>
                  <a:schemeClr val="bg1"/>
                </a:solidFill>
              </a:rPr>
            </a:br>
            <a:r>
              <a:rPr lang="pl-PL" b="1" dirty="0">
                <a:solidFill>
                  <a:schemeClr val="bg1"/>
                </a:solidFill>
              </a:rPr>
              <a:t>Sekcja 3</a:t>
            </a:r>
            <a:br>
              <a:rPr lang="pl-PL" b="1" dirty="0">
                <a:solidFill>
                  <a:schemeClr val="bg1"/>
                </a:solidFill>
              </a:rPr>
            </a:br>
            <a:r>
              <a:rPr lang="pl-PL" b="1" dirty="0">
                <a:solidFill>
                  <a:schemeClr val="bg1"/>
                </a:solidFill>
              </a:rPr>
              <a:t>Spalanie i składowanie pszczół i pszczelich produktów ubocznych</a:t>
            </a:r>
            <a:br>
              <a:rPr lang="pl-PL" b="1" dirty="0">
                <a:solidFill>
                  <a:schemeClr val="bg1"/>
                </a:solidFill>
              </a:rPr>
            </a:br>
            <a:r>
              <a:rPr lang="pl-PL" b="1" dirty="0">
                <a:solidFill>
                  <a:schemeClr val="bg1"/>
                </a:solidFill>
              </a:rPr>
              <a:t>W przypadku pszczół i pszczelarskich produktów ubocznych, właściwy organ może zezwolić na usunięcie przez spopielanie lub grzebanie na miejscu, o których mowa w artykule 19 (1) (f) rozporządzenia (WE) nr 1069/2009, pod warunkiem, że wszystkie niezbędne środki w celu zagwarantowania, że ​​spopielanie lub zakopanie nie zagraża zdrowiu zwierząt i ludzi ani na środowisko.</a:t>
            </a:r>
          </a:p>
          <a:p>
            <a:endParaRPr lang="en-US" dirty="0"/>
          </a:p>
        </p:txBody>
      </p:sp>
    </p:spTree>
  </p:cSld>
  <p:clrMapOvr>
    <a:masterClrMapping/>
  </p:clrMapOvr>
  <p:transition>
    <p:wipe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8654"/>
            <a:ext cx="8229600" cy="1354162"/>
          </a:xfrm>
        </p:spPr>
        <p:txBody>
          <a:bodyPr>
            <a:normAutofit fontScale="90000"/>
          </a:bodyPr>
          <a:lstStyle/>
          <a:p>
            <a:r>
              <a:rPr lang="pl-PL" sz="3100" b="1" dirty="0">
                <a:solidFill>
                  <a:schemeClr val="bg1"/>
                </a:solidFill>
                <a:effectLst>
                  <a:outerShdw blurRad="38100" dist="38100" dir="2700000" algn="tl">
                    <a:srgbClr val="000000">
                      <a:alpha val="43137"/>
                    </a:srgbClr>
                  </a:outerShdw>
                </a:effectLst>
              </a:rPr>
              <a:t>Wymagania na przywóz produktów pszczelarskich do wykorzystania w pszczelarstwie</a:t>
            </a:r>
            <a:br>
              <a:rPr lang="pl-PL" sz="3100" b="1" dirty="0">
                <a:solidFill>
                  <a:schemeClr val="bg1"/>
                </a:solidFill>
                <a:effectLst>
                  <a:outerShdw blurRad="38100" dist="38100" dir="2700000" algn="tl">
                    <a:srgbClr val="000000">
                      <a:alpha val="43137"/>
                    </a:srgbClr>
                  </a:outerShdw>
                </a:effectLst>
              </a:rPr>
            </a:br>
            <a:r>
              <a:rPr lang="pl-PL" sz="3100" b="1" dirty="0">
                <a:solidFill>
                  <a:schemeClr val="bg1"/>
                </a:solidFill>
                <a:effectLst>
                  <a:outerShdw blurRad="38100" dist="38100" dir="2700000" algn="tl">
                    <a:srgbClr val="000000">
                      <a:alpha val="43137"/>
                    </a:srgbClr>
                  </a:outerShdw>
                </a:effectLst>
              </a:rPr>
              <a:t>Tabela 2 - Rozporządzenie Komisji (UE) nr 142/2011</a:t>
            </a:r>
            <a:r>
              <a:rPr lang="pl-PL" dirty="0"/>
              <a:t/>
            </a:r>
            <a:br>
              <a:rPr lang="pl-PL" dirty="0"/>
            </a:br>
            <a:endParaRPr lang="en-US"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0" y="2242491"/>
            <a:ext cx="9144000" cy="322413"/>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cstate="print"/>
          <a:srcRect/>
          <a:stretch>
            <a:fillRect/>
          </a:stretch>
        </p:blipFill>
        <p:spPr bwMode="auto">
          <a:xfrm>
            <a:off x="0" y="2564904"/>
            <a:ext cx="9144000" cy="3143250"/>
          </a:xfrm>
          <a:prstGeom prst="rect">
            <a:avLst/>
          </a:prstGeom>
          <a:noFill/>
          <a:ln w="9525">
            <a:noFill/>
            <a:miter lim="800000"/>
            <a:headEnd/>
            <a:tailEnd/>
          </a:ln>
          <a:effectLst/>
        </p:spPr>
      </p:pic>
    </p:spTree>
  </p:cSld>
  <p:clrMapOvr>
    <a:masterClrMapping/>
  </p:clrMapOvr>
  <p:transition>
    <p:wipe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82154"/>
          </a:xfrm>
        </p:spPr>
        <p:txBody>
          <a:bodyPr>
            <a:noAutofit/>
          </a:bodyPr>
          <a:lstStyle/>
          <a:p>
            <a:r>
              <a:rPr lang="pl-PL" sz="2800" b="1" dirty="0" smtClean="0">
                <a:solidFill>
                  <a:schemeClr val="bg1"/>
                </a:solidFill>
                <a:effectLst>
                  <a:outerShdw blurRad="38100" dist="38100" dir="2700000" algn="tl">
                    <a:srgbClr val="000000">
                      <a:alpha val="43137"/>
                    </a:srgbClr>
                  </a:outerShdw>
                </a:effectLst>
              </a:rPr>
              <a:t>Wymagania produktów pszczelarskich importowe</a:t>
            </a:r>
            <a:br>
              <a:rPr lang="pl-PL" sz="2800" b="1" dirty="0" smtClean="0">
                <a:solidFill>
                  <a:schemeClr val="bg1"/>
                </a:solidFill>
                <a:effectLst>
                  <a:outerShdw blurRad="38100" dist="38100" dir="2700000" algn="tl">
                    <a:srgbClr val="000000">
                      <a:alpha val="43137"/>
                    </a:srgbClr>
                  </a:outerShdw>
                </a:effectLst>
              </a:rPr>
            </a:br>
            <a:r>
              <a:rPr lang="pl-PL" sz="2800" b="1" dirty="0" smtClean="0">
                <a:solidFill>
                  <a:schemeClr val="bg1"/>
                </a:solidFill>
                <a:effectLst>
                  <a:outerShdw blurRad="38100" dist="38100" dir="2700000" algn="tl">
                    <a:srgbClr val="000000">
                      <a:alpha val="43137"/>
                    </a:srgbClr>
                  </a:outerShdw>
                </a:effectLst>
              </a:rPr>
              <a:t>Produkty pszczelarskie przeznaczone wyłącznie do wykorzystania w pszczelarstwie</a:t>
            </a:r>
            <a:endParaRPr lang="en-US" sz="28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70000" lnSpcReduction="20000"/>
          </a:bodyPr>
          <a:lstStyle/>
          <a:p>
            <a:pPr>
              <a:buNone/>
            </a:pPr>
            <a:r>
              <a:rPr lang="pl-PL" dirty="0"/>
              <a:t/>
            </a:r>
            <a:br>
              <a:rPr lang="pl-PL" dirty="0"/>
            </a:br>
            <a:r>
              <a:rPr lang="pl-PL" b="1" dirty="0">
                <a:solidFill>
                  <a:schemeClr val="bg1"/>
                </a:solidFill>
              </a:rPr>
              <a:t>Albo są nowe i nie były używane, i nie stykają się z pszczołami lub używanych produktów pszczelarskich;</a:t>
            </a:r>
            <a:br>
              <a:rPr lang="pl-PL" b="1" dirty="0">
                <a:solidFill>
                  <a:schemeClr val="bg1"/>
                </a:solidFill>
              </a:rPr>
            </a:br>
            <a:r>
              <a:rPr lang="pl-PL" b="1" dirty="0">
                <a:solidFill>
                  <a:schemeClr val="bg1"/>
                </a:solidFill>
              </a:rPr>
              <a:t>Lub poddano w temperaturze 12 ° C lub niższej przez okres co najmniej 24 godzin;</a:t>
            </a:r>
            <a:br>
              <a:rPr lang="pl-PL" b="1" dirty="0">
                <a:solidFill>
                  <a:schemeClr val="bg1"/>
                </a:solidFill>
              </a:rPr>
            </a:br>
            <a:r>
              <a:rPr lang="pl-PL" b="1" dirty="0">
                <a:solidFill>
                  <a:schemeClr val="bg1"/>
                </a:solidFill>
              </a:rPr>
              <a:t>Lub, w przypadku wosku, materiał poddany rafinacji lub pozbawione</a:t>
            </a:r>
            <a:br>
              <a:rPr lang="pl-PL" b="1" dirty="0">
                <a:solidFill>
                  <a:schemeClr val="bg1"/>
                </a:solidFill>
              </a:rPr>
            </a:br>
            <a:r>
              <a:rPr lang="pl-PL" b="1" dirty="0">
                <a:solidFill>
                  <a:schemeClr val="bg1"/>
                </a:solidFill>
              </a:rPr>
              <a:t>I musi pochodzić z obszaru</a:t>
            </a:r>
            <a:br>
              <a:rPr lang="pl-PL" b="1" dirty="0">
                <a:solidFill>
                  <a:schemeClr val="bg1"/>
                </a:solidFill>
              </a:rPr>
            </a:br>
            <a:r>
              <a:rPr lang="pl-PL" b="1" dirty="0">
                <a:solidFill>
                  <a:schemeClr val="bg1"/>
                </a:solidFill>
              </a:rPr>
              <a:t>które nie podlega żadnym ograniczeniom związanym z</a:t>
            </a:r>
            <a:br>
              <a:rPr lang="pl-PL" b="1" dirty="0">
                <a:solidFill>
                  <a:schemeClr val="bg1"/>
                </a:solidFill>
              </a:rPr>
            </a:br>
            <a:r>
              <a:rPr lang="pl-PL" b="1" dirty="0">
                <a:solidFill>
                  <a:schemeClr val="bg1"/>
                </a:solidFill>
              </a:rPr>
              <a:t>Zgnilca amerykańskiego (Paenibacillus larvae larvae)</a:t>
            </a:r>
            <a:br>
              <a:rPr lang="pl-PL" b="1" dirty="0">
                <a:solidFill>
                  <a:schemeClr val="bg1"/>
                </a:solidFill>
              </a:rPr>
            </a:br>
            <a:r>
              <a:rPr lang="pl-PL" b="1" dirty="0">
                <a:solidFill>
                  <a:schemeClr val="bg1"/>
                </a:solidFill>
              </a:rPr>
              <a:t>Choroby roztoczowej (Acarapis woodi (Rennie))</a:t>
            </a:r>
            <a:br>
              <a:rPr lang="pl-PL" b="1" dirty="0">
                <a:solidFill>
                  <a:schemeClr val="bg1"/>
                </a:solidFill>
              </a:rPr>
            </a:br>
            <a:r>
              <a:rPr lang="pl-PL" b="1" dirty="0">
                <a:solidFill>
                  <a:schemeClr val="bg1"/>
                </a:solidFill>
              </a:rPr>
              <a:t>Mały chrząszcz ulowy (Aethina tumida)</a:t>
            </a:r>
            <a:br>
              <a:rPr lang="pl-PL" b="1" dirty="0">
                <a:solidFill>
                  <a:schemeClr val="bg1"/>
                </a:solidFill>
              </a:rPr>
            </a:br>
            <a:r>
              <a:rPr lang="pl-PL" b="1" dirty="0">
                <a:solidFill>
                  <a:schemeClr val="bg1"/>
                </a:solidFill>
              </a:rPr>
              <a:t>Roztocza Tropilaelaps (Tropilaelaps spp.)</a:t>
            </a:r>
            <a:br>
              <a:rPr lang="pl-PL" b="1" dirty="0">
                <a:solidFill>
                  <a:schemeClr val="bg1"/>
                </a:solidFill>
              </a:rPr>
            </a:br>
            <a:r>
              <a:rPr lang="pl-PL" b="1" dirty="0">
                <a:solidFill>
                  <a:schemeClr val="bg1"/>
                </a:solidFill>
              </a:rPr>
              <a:t>i gdzie choroby wymienione powyżej są oficjalnie zgłaszane</a:t>
            </a:r>
          </a:p>
          <a:p>
            <a:pPr>
              <a:buNone/>
            </a:pPr>
            <a:endParaRPr lang="en-US" b="1" dirty="0">
              <a:solidFill>
                <a:schemeClr val="bg1"/>
              </a:solidFill>
            </a:endParaRPr>
          </a:p>
        </p:txBody>
      </p:sp>
    </p:spTree>
  </p:cSld>
  <p:clrMapOvr>
    <a:masterClrMapping/>
  </p:clrMapOvr>
  <p:transition>
    <p:wipe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365848"/>
            <a:ext cx="3096344" cy="4439416"/>
          </a:xfrm>
        </p:spPr>
        <p:txBody>
          <a:bodyPr>
            <a:normAutofit fontScale="62500" lnSpcReduction="20000"/>
          </a:bodyPr>
          <a:lstStyle/>
          <a:p>
            <a:pPr>
              <a:buNone/>
            </a:pPr>
            <a:r>
              <a:rPr lang="pl-PL" b="1" dirty="0" smtClean="0">
                <a:solidFill>
                  <a:srgbClr val="FFFF00"/>
                </a:solidFill>
              </a:rPr>
              <a:t>Rozporządzenie </a:t>
            </a:r>
            <a:r>
              <a:rPr lang="pl-PL" b="1" dirty="0">
                <a:solidFill>
                  <a:srgbClr val="FFFF00"/>
                </a:solidFill>
              </a:rPr>
              <a:t>(UE) nr </a:t>
            </a:r>
            <a:r>
              <a:rPr lang="pl-PL" b="1" dirty="0" smtClean="0">
                <a:solidFill>
                  <a:srgbClr val="FFFF00"/>
                </a:solidFill>
              </a:rPr>
              <a:t>142/2011</a:t>
            </a:r>
          </a:p>
          <a:p>
            <a:pPr>
              <a:buNone/>
            </a:pPr>
            <a:r>
              <a:rPr lang="pl-PL" b="1" dirty="0">
                <a:solidFill>
                  <a:schemeClr val="bg1"/>
                </a:solidFill>
              </a:rPr>
              <a:t/>
            </a:r>
            <a:br>
              <a:rPr lang="pl-PL" b="1" dirty="0">
                <a:solidFill>
                  <a:schemeClr val="bg1"/>
                </a:solidFill>
              </a:rPr>
            </a:br>
            <a:r>
              <a:rPr lang="pl-PL" b="1" dirty="0">
                <a:solidFill>
                  <a:schemeClr val="bg1"/>
                </a:solidFill>
              </a:rPr>
              <a:t>ROZDZIAŁ </a:t>
            </a:r>
            <a:r>
              <a:rPr lang="pl-PL" b="1" dirty="0" smtClean="0">
                <a:solidFill>
                  <a:schemeClr val="bg1"/>
                </a:solidFill>
              </a:rPr>
              <a:t>13</a:t>
            </a:r>
          </a:p>
          <a:p>
            <a:pPr>
              <a:buNone/>
            </a:pPr>
            <a:r>
              <a:rPr lang="pl-PL" b="1" dirty="0">
                <a:solidFill>
                  <a:schemeClr val="bg1"/>
                </a:solidFill>
              </a:rPr>
              <a:t/>
            </a:r>
            <a:br>
              <a:rPr lang="pl-PL" b="1" dirty="0">
                <a:solidFill>
                  <a:schemeClr val="bg1"/>
                </a:solidFill>
              </a:rPr>
            </a:br>
            <a:r>
              <a:rPr lang="pl-PL" b="1" dirty="0">
                <a:solidFill>
                  <a:schemeClr val="bg1"/>
                </a:solidFill>
              </a:rPr>
              <a:t>świadectwo zdrowia</a:t>
            </a:r>
            <a:br>
              <a:rPr lang="pl-PL" b="1" dirty="0">
                <a:solidFill>
                  <a:schemeClr val="bg1"/>
                </a:solidFill>
              </a:rPr>
            </a:br>
            <a:r>
              <a:rPr lang="pl-PL" b="1" dirty="0">
                <a:solidFill>
                  <a:schemeClr val="bg1"/>
                </a:solidFill>
              </a:rPr>
              <a:t>Dla pszczelich produktów ubocznych przeznaczonych wyłącznie do wykorzystania </a:t>
            </a:r>
            <a:r>
              <a:rPr lang="pl-PL" b="1" dirty="0" smtClean="0">
                <a:solidFill>
                  <a:schemeClr val="bg1"/>
                </a:solidFill>
              </a:rPr>
              <a:t/>
            </a:r>
            <a:br>
              <a:rPr lang="pl-PL" b="1" dirty="0" smtClean="0">
                <a:solidFill>
                  <a:schemeClr val="bg1"/>
                </a:solidFill>
              </a:rPr>
            </a:br>
            <a:r>
              <a:rPr lang="pl-PL" b="1" dirty="0" smtClean="0">
                <a:solidFill>
                  <a:schemeClr val="bg1"/>
                </a:solidFill>
              </a:rPr>
              <a:t>w </a:t>
            </a:r>
            <a:r>
              <a:rPr lang="pl-PL" b="1" dirty="0">
                <a:solidFill>
                  <a:schemeClr val="bg1"/>
                </a:solidFill>
              </a:rPr>
              <a:t>pszczelarstwie, przeznaczonych do wysyłki lub tranzytu przez (2) Unii Europejskiej</a:t>
            </a:r>
          </a:p>
          <a:p>
            <a:endParaRPr lang="en-US" dirty="0"/>
          </a:p>
        </p:txBody>
      </p:sp>
      <p:pic>
        <p:nvPicPr>
          <p:cNvPr id="6147" name="Picture 3"/>
          <p:cNvPicPr>
            <a:picLocks noChangeAspect="1" noChangeArrowheads="1"/>
          </p:cNvPicPr>
          <p:nvPr/>
        </p:nvPicPr>
        <p:blipFill>
          <a:blip r:embed="rId2" cstate="print"/>
          <a:srcRect/>
          <a:stretch>
            <a:fillRect/>
          </a:stretch>
        </p:blipFill>
        <p:spPr bwMode="auto">
          <a:xfrm>
            <a:off x="3607240" y="260648"/>
            <a:ext cx="5429256" cy="6408712"/>
          </a:xfrm>
          <a:prstGeom prst="rect">
            <a:avLst/>
          </a:prstGeom>
          <a:noFill/>
          <a:ln w="9525">
            <a:noFill/>
            <a:miter lim="800000"/>
            <a:headEnd/>
            <a:tailEnd/>
          </a:ln>
          <a:effectLst/>
        </p:spPr>
      </p:pic>
      <p:sp>
        <p:nvSpPr>
          <p:cNvPr id="6" name="pole tekstowe 5"/>
          <p:cNvSpPr txBox="1"/>
          <p:nvPr/>
        </p:nvSpPr>
        <p:spPr>
          <a:xfrm>
            <a:off x="72008" y="0"/>
            <a:ext cx="3419872" cy="830997"/>
          </a:xfrm>
          <a:prstGeom prst="rect">
            <a:avLst/>
          </a:prstGeom>
          <a:noFill/>
        </p:spPr>
        <p:txBody>
          <a:bodyPr wrap="square" rtlCol="0">
            <a:spAutoFit/>
          </a:bodyPr>
          <a:lstStyle/>
          <a:p>
            <a:pPr algn="ctr"/>
            <a:r>
              <a:rPr lang="pl-PL" sz="2400" b="1" dirty="0" smtClean="0">
                <a:solidFill>
                  <a:schemeClr val="bg1"/>
                </a:solidFill>
                <a:effectLst>
                  <a:outerShdw blurRad="38100" dist="38100" dir="2700000" algn="tl">
                    <a:srgbClr val="000000">
                      <a:alpha val="43137"/>
                    </a:srgbClr>
                  </a:outerShdw>
                </a:effectLst>
              </a:rPr>
              <a:t>Wymagania produktów pszczelarskich importowe</a:t>
            </a:r>
            <a:endParaRPr lang="pl-PL" sz="2400" b="1" dirty="0">
              <a:solidFill>
                <a:schemeClr val="bg1"/>
              </a:solidFill>
              <a:effectLst>
                <a:outerShdw blurRad="38100" dist="38100" dir="2700000" algn="tl">
                  <a:srgbClr val="000000">
                    <a:alpha val="43137"/>
                  </a:srgbClr>
                </a:outerShdw>
              </a:effectLst>
            </a:endParaRPr>
          </a:p>
        </p:txBody>
      </p:sp>
    </p:spTree>
  </p:cSld>
  <p:clrMapOvr>
    <a:masterClrMapping/>
  </p:clrMapOvr>
  <p:transition>
    <p:wipe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8429652" y="320357"/>
            <a:ext cx="142877" cy="45719"/>
          </a:xfrm>
        </p:spPr>
        <p:txBody>
          <a:bodyPr>
            <a:normAutofit fontScale="90000"/>
          </a:bodyPr>
          <a:lstStyle/>
          <a:p>
            <a:endParaRPr lang="en-US" dirty="0"/>
          </a:p>
        </p:txBody>
      </p:sp>
      <p:pic>
        <p:nvPicPr>
          <p:cNvPr id="7170" name="Picture 2"/>
          <p:cNvPicPr>
            <a:picLocks noChangeAspect="1" noChangeArrowheads="1"/>
          </p:cNvPicPr>
          <p:nvPr/>
        </p:nvPicPr>
        <p:blipFill>
          <a:blip r:embed="rId2" cstate="print"/>
          <a:srcRect/>
          <a:stretch>
            <a:fillRect/>
          </a:stretch>
        </p:blipFill>
        <p:spPr bwMode="auto">
          <a:xfrm>
            <a:off x="3857620" y="116632"/>
            <a:ext cx="5178876" cy="6552728"/>
          </a:xfrm>
          <a:prstGeom prst="rect">
            <a:avLst/>
          </a:prstGeom>
          <a:noFill/>
          <a:ln w="9525">
            <a:noFill/>
            <a:miter lim="800000"/>
            <a:headEnd/>
            <a:tailEnd/>
          </a:ln>
          <a:effectLst/>
        </p:spPr>
      </p:pic>
      <p:sp>
        <p:nvSpPr>
          <p:cNvPr id="6" name="pole tekstowe 5"/>
          <p:cNvSpPr txBox="1"/>
          <p:nvPr/>
        </p:nvSpPr>
        <p:spPr>
          <a:xfrm>
            <a:off x="72008" y="365755"/>
            <a:ext cx="3419872" cy="830997"/>
          </a:xfrm>
          <a:prstGeom prst="rect">
            <a:avLst/>
          </a:prstGeom>
          <a:noFill/>
        </p:spPr>
        <p:txBody>
          <a:bodyPr wrap="square" rtlCol="0">
            <a:spAutoFit/>
          </a:bodyPr>
          <a:lstStyle/>
          <a:p>
            <a:pPr algn="ctr"/>
            <a:r>
              <a:rPr lang="pl-PL" sz="2400" b="1" dirty="0" smtClean="0">
                <a:solidFill>
                  <a:schemeClr val="bg1"/>
                </a:solidFill>
                <a:effectLst>
                  <a:outerShdw blurRad="38100" dist="38100" dir="2700000" algn="tl">
                    <a:srgbClr val="000000">
                      <a:alpha val="43137"/>
                    </a:srgbClr>
                  </a:outerShdw>
                </a:effectLst>
              </a:rPr>
              <a:t>Wymagania produktów pszczelarskich importowe</a:t>
            </a:r>
            <a:endParaRPr lang="pl-PL" sz="2400" b="1" dirty="0">
              <a:solidFill>
                <a:schemeClr val="bg1"/>
              </a:solidFill>
              <a:effectLst>
                <a:outerShdw blurRad="38100" dist="38100" dir="2700000" algn="tl">
                  <a:srgbClr val="000000">
                    <a:alpha val="43137"/>
                  </a:srgbClr>
                </a:outerShdw>
              </a:effectLst>
            </a:endParaRPr>
          </a:p>
        </p:txBody>
      </p:sp>
    </p:spTree>
  </p:cSld>
  <p:clrMapOvr>
    <a:masterClrMapping/>
  </p:clrMapOvr>
  <p:transition>
    <p:wipe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54162"/>
          </a:xfrm>
        </p:spPr>
        <p:txBody>
          <a:bodyPr>
            <a:noAutofit/>
          </a:bodyPr>
          <a:lstStyle/>
          <a:p>
            <a:r>
              <a:rPr lang="pl-PL" sz="3600" b="1" dirty="0" smtClean="0">
                <a:solidFill>
                  <a:schemeClr val="bg1"/>
                </a:solidFill>
                <a:effectLst>
                  <a:outerShdw blurRad="38100" dist="38100" dir="2700000" algn="tl">
                    <a:srgbClr val="000000">
                      <a:alpha val="43137"/>
                    </a:srgbClr>
                  </a:outerShdw>
                </a:effectLst>
              </a:rPr>
              <a:t>Miód i innych produkty pszczelarskich przeznaczonych do spożycia przez ludzi - wymagania przywozowe</a:t>
            </a:r>
            <a:endParaRPr lang="en-US" sz="36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215405"/>
            <a:ext cx="8229600" cy="4525963"/>
          </a:xfrm>
        </p:spPr>
        <p:txBody>
          <a:bodyPr>
            <a:normAutofit/>
          </a:bodyPr>
          <a:lstStyle/>
          <a:p>
            <a:pPr algn="just">
              <a:buNone/>
            </a:pPr>
            <a:r>
              <a:rPr lang="pl-PL" dirty="0"/>
              <a:t>	</a:t>
            </a:r>
            <a:r>
              <a:rPr lang="pl-PL" sz="2800" b="1" dirty="0" smtClean="0">
                <a:solidFill>
                  <a:schemeClr val="bg1"/>
                </a:solidFill>
              </a:rPr>
              <a:t>pochodzą </a:t>
            </a:r>
            <a:r>
              <a:rPr lang="pl-PL" sz="2800" b="1" dirty="0">
                <a:solidFill>
                  <a:schemeClr val="bg1"/>
                </a:solidFill>
              </a:rPr>
              <a:t>z zakładu, gdzie wdrożono program oparty na HACCP (Hazard Analysis Critical Control Point) </a:t>
            </a:r>
            <a:r>
              <a:rPr lang="pl-PL" sz="2800" b="1" dirty="0" smtClean="0">
                <a:solidFill>
                  <a:schemeClr val="bg1"/>
                </a:solidFill>
              </a:rPr>
              <a:t>zgodnie z zasadami powinny</a:t>
            </a:r>
            <a:r>
              <a:rPr lang="pl-PL" sz="2800" b="1" dirty="0">
                <a:solidFill>
                  <a:schemeClr val="bg1"/>
                </a:solidFill>
              </a:rPr>
              <a:t/>
            </a:r>
            <a:br>
              <a:rPr lang="pl-PL" sz="2800" b="1" dirty="0">
                <a:solidFill>
                  <a:schemeClr val="bg1"/>
                </a:solidFill>
              </a:rPr>
            </a:br>
            <a:r>
              <a:rPr lang="pl-PL" sz="2800" b="1" dirty="0">
                <a:solidFill>
                  <a:schemeClr val="bg1"/>
                </a:solidFill>
              </a:rPr>
              <a:t>być traktowane, przetwarzane, pakowane i przechowywane w warunkach higienicznych</a:t>
            </a:r>
            <a:br>
              <a:rPr lang="pl-PL" sz="2800" b="1" dirty="0">
                <a:solidFill>
                  <a:schemeClr val="bg1"/>
                </a:solidFill>
              </a:rPr>
            </a:br>
            <a:r>
              <a:rPr lang="pl-PL" sz="2800" b="1" dirty="0">
                <a:solidFill>
                  <a:schemeClr val="bg1"/>
                </a:solidFill>
              </a:rPr>
              <a:t>spełniać gwarancje przewidziane w planach kontroli pozostałości</a:t>
            </a:r>
          </a:p>
          <a:p>
            <a:endParaRPr lang="en-US" dirty="0"/>
          </a:p>
        </p:txBody>
      </p:sp>
    </p:spTree>
  </p:cSld>
  <p:clrMapOvr>
    <a:masterClrMapping/>
  </p:clrMapOvr>
  <p:transition>
    <p:wipe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8"/>
            <a:ext cx="8229600" cy="5145435"/>
          </a:xfrm>
        </p:spPr>
        <p:txBody>
          <a:bodyPr>
            <a:normAutofit lnSpcReduction="10000"/>
          </a:bodyPr>
          <a:lstStyle/>
          <a:p>
            <a:pPr>
              <a:buNone/>
            </a:pPr>
            <a:r>
              <a:rPr lang="pl-PL" sz="3000" b="1" dirty="0" smtClean="0">
                <a:solidFill>
                  <a:schemeClr val="bg1"/>
                </a:solidFill>
              </a:rPr>
              <a:t>Działania </a:t>
            </a:r>
            <a:r>
              <a:rPr lang="pl-PL" sz="3000" b="1" dirty="0">
                <a:solidFill>
                  <a:schemeClr val="bg1"/>
                </a:solidFill>
              </a:rPr>
              <a:t>w </a:t>
            </a:r>
            <a:r>
              <a:rPr lang="pl-PL" sz="3000" b="1" dirty="0" smtClean="0">
                <a:solidFill>
                  <a:schemeClr val="bg1"/>
                </a:solidFill>
              </a:rPr>
              <a:t>toku:</a:t>
            </a:r>
            <a:r>
              <a:rPr lang="pl-PL" sz="3000" b="1" dirty="0">
                <a:solidFill>
                  <a:schemeClr val="bg1"/>
                </a:solidFill>
              </a:rPr>
              <a:t/>
            </a:r>
            <a:br>
              <a:rPr lang="pl-PL" sz="3000" b="1" dirty="0">
                <a:solidFill>
                  <a:schemeClr val="bg1"/>
                </a:solidFill>
              </a:rPr>
            </a:br>
            <a:r>
              <a:rPr lang="pl-PL" sz="3000" b="1" dirty="0" smtClean="0">
                <a:solidFill>
                  <a:schemeClr val="bg1"/>
                </a:solidFill>
              </a:rPr>
              <a:t>- Regularne </a:t>
            </a:r>
            <a:r>
              <a:rPr lang="pl-PL" sz="3000" b="1" dirty="0">
                <a:solidFill>
                  <a:schemeClr val="bg1"/>
                </a:solidFill>
              </a:rPr>
              <a:t>spotkania z unijnych ekspertów </a:t>
            </a:r>
            <a:r>
              <a:rPr lang="pl-PL" sz="3000" b="1" dirty="0" smtClean="0">
                <a:solidFill>
                  <a:schemeClr val="bg1"/>
                </a:solidFill>
              </a:rPr>
              <a:t> zdrowia </a:t>
            </a:r>
            <a:r>
              <a:rPr lang="pl-PL" sz="3000" b="1" dirty="0">
                <a:solidFill>
                  <a:schemeClr val="bg1"/>
                </a:solidFill>
              </a:rPr>
              <a:t>pszczół w celu omówienia pojawiających się zagrożeń i problemów miejscowego (CCD, imidachlopryd, potrzeby badawcze ...)</a:t>
            </a:r>
            <a:br>
              <a:rPr lang="pl-PL" sz="3000" b="1" dirty="0">
                <a:solidFill>
                  <a:schemeClr val="bg1"/>
                </a:solidFill>
              </a:rPr>
            </a:br>
            <a:r>
              <a:rPr lang="pl-PL" sz="3000" b="1" dirty="0" smtClean="0">
                <a:solidFill>
                  <a:schemeClr val="bg1"/>
                </a:solidFill>
              </a:rPr>
              <a:t>- Sporządzanie </a:t>
            </a:r>
            <a:r>
              <a:rPr lang="pl-PL" sz="3000" b="1" dirty="0">
                <a:solidFill>
                  <a:schemeClr val="bg1"/>
                </a:solidFill>
              </a:rPr>
              <a:t>środków ochronnych przez państwa członkowskie w odniesieniu do małych ulowego i Tropilaelaps (w przypadku ich wejścia do UE)</a:t>
            </a:r>
            <a:br>
              <a:rPr lang="pl-PL" sz="3000" b="1" dirty="0">
                <a:solidFill>
                  <a:schemeClr val="bg1"/>
                </a:solidFill>
              </a:rPr>
            </a:br>
            <a:r>
              <a:rPr lang="pl-PL" sz="3000" b="1" dirty="0" smtClean="0">
                <a:solidFill>
                  <a:schemeClr val="bg1"/>
                </a:solidFill>
              </a:rPr>
              <a:t>- Creation z </a:t>
            </a:r>
            <a:r>
              <a:rPr lang="pl-PL" sz="3000" b="1" dirty="0">
                <a:solidFill>
                  <a:schemeClr val="bg1"/>
                </a:solidFill>
              </a:rPr>
              <a:t>grupy międzyresortowej na pszczoły</a:t>
            </a:r>
            <a:br>
              <a:rPr lang="pl-PL" sz="3000" b="1" dirty="0">
                <a:solidFill>
                  <a:schemeClr val="bg1"/>
                </a:solidFill>
              </a:rPr>
            </a:br>
            <a:r>
              <a:rPr lang="pl-PL" sz="3000" b="1" dirty="0" smtClean="0">
                <a:solidFill>
                  <a:schemeClr val="bg1"/>
                </a:solidFill>
              </a:rPr>
              <a:t>- Przegląd </a:t>
            </a:r>
            <a:r>
              <a:rPr lang="pl-PL" sz="3000" b="1" dirty="0">
                <a:solidFill>
                  <a:schemeClr val="bg1"/>
                </a:solidFill>
              </a:rPr>
              <a:t>wymagań dla </a:t>
            </a:r>
            <a:r>
              <a:rPr lang="pl-PL" sz="3000" b="1" dirty="0" smtClean="0">
                <a:solidFill>
                  <a:schemeClr val="bg1"/>
                </a:solidFill>
              </a:rPr>
              <a:t>trzmieli.</a:t>
            </a:r>
            <a:endParaRPr lang="pl-PL" sz="3000" b="1" dirty="0">
              <a:solidFill>
                <a:schemeClr val="bg1"/>
              </a:solidFill>
            </a:endParaRPr>
          </a:p>
          <a:p>
            <a:endParaRPr lang="en-US" dirty="0"/>
          </a:p>
        </p:txBody>
      </p:sp>
    </p:spTree>
  </p:cSld>
  <p:clrMapOvr>
    <a:masterClrMapping/>
  </p:clrMapOvr>
  <p:transition>
    <p:wipe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994122"/>
          </a:xfrm>
        </p:spPr>
        <p:txBody>
          <a:bodyPr>
            <a:noAutofit/>
          </a:bodyPr>
          <a:lstStyle/>
          <a:p>
            <a:r>
              <a:rPr lang="pl-PL" sz="3600" b="1" dirty="0" smtClean="0">
                <a:solidFill>
                  <a:schemeClr val="bg1"/>
                </a:solidFill>
                <a:effectLst>
                  <a:outerShdw blurRad="38100" dist="38100" dir="2700000" algn="tl">
                    <a:srgbClr val="000000">
                      <a:alpha val="43137"/>
                    </a:srgbClr>
                  </a:outerShdw>
                </a:effectLst>
              </a:rPr>
              <a:t>Akcje zapowiedziano w komunikacie Komisji</a:t>
            </a:r>
            <a:endParaRPr lang="en-US" sz="36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12776"/>
            <a:ext cx="8229600" cy="5184576"/>
          </a:xfrm>
        </p:spPr>
        <p:txBody>
          <a:bodyPr>
            <a:normAutofit fontScale="40000" lnSpcReduction="20000"/>
          </a:bodyPr>
          <a:lstStyle/>
          <a:p>
            <a:pPr>
              <a:buNone/>
            </a:pPr>
            <a:r>
              <a:rPr lang="pl-PL" dirty="0"/>
              <a:t/>
            </a:r>
            <a:br>
              <a:rPr lang="pl-PL" dirty="0"/>
            </a:br>
            <a:r>
              <a:rPr lang="pl-PL" sz="4200" b="1" dirty="0">
                <a:solidFill>
                  <a:schemeClr val="bg1"/>
                </a:solidFill>
              </a:rPr>
              <a:t>Wyznaczenie </a:t>
            </a:r>
            <a:r>
              <a:rPr lang="pl-PL" sz="4200" b="1" dirty="0" smtClean="0">
                <a:solidFill>
                  <a:schemeClr val="bg1"/>
                </a:solidFill>
              </a:rPr>
              <a:t>z </a:t>
            </a:r>
            <a:r>
              <a:rPr lang="pl-PL" sz="4200" b="1" dirty="0">
                <a:solidFill>
                  <a:schemeClr val="bg1"/>
                </a:solidFill>
              </a:rPr>
              <a:t>unijnego laboratorium referencyjnego dla zdrowia pszczół (Anses - Sophia Antipolis - Francja</a:t>
            </a:r>
            <a:r>
              <a:rPr lang="pl-PL" sz="4200" b="1" dirty="0" smtClean="0">
                <a:solidFill>
                  <a:schemeClr val="bg1"/>
                </a:solidFill>
              </a:rPr>
              <a:t>):</a:t>
            </a:r>
            <a:r>
              <a:rPr lang="pl-PL" sz="4200" b="1" dirty="0">
                <a:solidFill>
                  <a:schemeClr val="bg1"/>
                </a:solidFill>
              </a:rPr>
              <a:t/>
            </a:r>
            <a:br>
              <a:rPr lang="pl-PL" sz="4200" b="1" dirty="0">
                <a:solidFill>
                  <a:schemeClr val="bg1"/>
                </a:solidFill>
              </a:rPr>
            </a:br>
            <a:r>
              <a:rPr lang="pl-PL" sz="4200" b="1" dirty="0" smtClean="0">
                <a:solidFill>
                  <a:schemeClr val="bg1"/>
                </a:solidFill>
              </a:rPr>
              <a:t>- Program </a:t>
            </a:r>
            <a:r>
              <a:rPr lang="pl-PL" sz="4200" b="1" dirty="0">
                <a:solidFill>
                  <a:schemeClr val="bg1"/>
                </a:solidFill>
              </a:rPr>
              <a:t>nadzoru pilot do oszacowania zakresu śmiertelności </a:t>
            </a:r>
            <a:r>
              <a:rPr lang="pl-PL" sz="4200" b="1" dirty="0" smtClean="0">
                <a:solidFill>
                  <a:schemeClr val="bg1"/>
                </a:solidFill>
              </a:rPr>
              <a:t>pszczół.</a:t>
            </a:r>
          </a:p>
          <a:p>
            <a:pPr>
              <a:buNone/>
            </a:pPr>
            <a:r>
              <a:rPr lang="pl-PL" sz="4200" b="1" dirty="0">
                <a:solidFill>
                  <a:schemeClr val="bg1"/>
                </a:solidFill>
              </a:rPr>
              <a:t/>
            </a:r>
            <a:br>
              <a:rPr lang="pl-PL" sz="4200" b="1" dirty="0">
                <a:solidFill>
                  <a:schemeClr val="bg1"/>
                </a:solidFill>
              </a:rPr>
            </a:br>
            <a:r>
              <a:rPr lang="pl-PL" sz="4200" b="1" dirty="0" smtClean="0">
                <a:solidFill>
                  <a:schemeClr val="bg1"/>
                </a:solidFill>
              </a:rPr>
              <a:t>- Przegląd przepisów </a:t>
            </a:r>
            <a:r>
              <a:rPr lang="pl-PL" sz="4200" b="1" dirty="0">
                <a:solidFill>
                  <a:schemeClr val="bg1"/>
                </a:solidFill>
              </a:rPr>
              <a:t>UE dotyczących zdrowia zwierząt dla pszczół, w szczególności dla podstawowych elementów, takich jak ogólne definicje, zasady dotyczące środków kontroli choroby i </a:t>
            </a:r>
            <a:r>
              <a:rPr lang="pl-PL" sz="4200" b="1" dirty="0" smtClean="0">
                <a:solidFill>
                  <a:schemeClr val="bg1"/>
                </a:solidFill>
              </a:rPr>
              <a:t>ruchów</a:t>
            </a:r>
          </a:p>
          <a:p>
            <a:pPr>
              <a:buNone/>
            </a:pPr>
            <a:r>
              <a:rPr lang="pl-PL" sz="4200" b="1" dirty="0" smtClean="0">
                <a:solidFill>
                  <a:schemeClr val="bg1"/>
                </a:solidFill>
              </a:rPr>
              <a:t>	- </a:t>
            </a:r>
            <a:r>
              <a:rPr lang="pl-PL" sz="4200" b="1" dirty="0">
                <a:solidFill>
                  <a:schemeClr val="bg1"/>
                </a:solidFill>
              </a:rPr>
              <a:t>Zwiększenie wykorzystania dokumentów zawierających wytyczne w celu rozwiązania problemów, dla których prawodawstwo na poziomie UE nie byłoby właściwe</a:t>
            </a:r>
            <a:br>
              <a:rPr lang="pl-PL" sz="4200" b="1" dirty="0">
                <a:solidFill>
                  <a:schemeClr val="bg1"/>
                </a:solidFill>
              </a:rPr>
            </a:br>
            <a:r>
              <a:rPr lang="pl-PL" sz="4200" b="1" dirty="0" smtClean="0">
                <a:solidFill>
                  <a:schemeClr val="bg1"/>
                </a:solidFill>
              </a:rPr>
              <a:t>- Zdrowie </a:t>
            </a:r>
            <a:r>
              <a:rPr lang="pl-PL" sz="4200" b="1" dirty="0">
                <a:solidFill>
                  <a:schemeClr val="bg1"/>
                </a:solidFill>
              </a:rPr>
              <a:t>Bee szkolenia dla urzędników państw członkowskich w ramach Lepsze szkolenia na rzecz bezpieczniejszej żywności </a:t>
            </a:r>
            <a:r>
              <a:rPr lang="pl-PL" sz="4200" b="1" dirty="0" smtClean="0">
                <a:solidFill>
                  <a:schemeClr val="bg1"/>
                </a:solidFill>
              </a:rPr>
              <a:t>inicjatywy.</a:t>
            </a:r>
            <a:r>
              <a:rPr lang="pl-PL" sz="4200" b="1" dirty="0">
                <a:solidFill>
                  <a:schemeClr val="bg1"/>
                </a:solidFill>
              </a:rPr>
              <a:t/>
            </a:r>
            <a:br>
              <a:rPr lang="pl-PL" sz="4200" b="1" dirty="0">
                <a:solidFill>
                  <a:schemeClr val="bg1"/>
                </a:solidFill>
              </a:rPr>
            </a:br>
            <a:r>
              <a:rPr lang="pl-PL" sz="4200" b="1" dirty="0" smtClean="0">
                <a:solidFill>
                  <a:schemeClr val="bg1"/>
                </a:solidFill>
              </a:rPr>
              <a:t>- </a:t>
            </a:r>
            <a:r>
              <a:rPr lang="pl-PL" sz="4200" b="1" dirty="0">
                <a:solidFill>
                  <a:schemeClr val="bg1"/>
                </a:solidFill>
              </a:rPr>
              <a:t>Weź pod uwagę ograniczoną dostępność weterynaryjnych produktów leczniczych dla pszczół podczas przeglądu unijnego prawodawstwa weterynaryjnego produktów </a:t>
            </a:r>
            <a:r>
              <a:rPr lang="pl-PL" sz="4200" b="1" dirty="0" smtClean="0">
                <a:solidFill>
                  <a:schemeClr val="bg1"/>
                </a:solidFill>
              </a:rPr>
              <a:t>leczniczych.</a:t>
            </a:r>
            <a:r>
              <a:rPr lang="pl-PL" sz="4200" b="1" dirty="0">
                <a:solidFill>
                  <a:schemeClr val="bg1"/>
                </a:solidFill>
              </a:rPr>
              <a:t/>
            </a:r>
            <a:br>
              <a:rPr lang="pl-PL" sz="4200" b="1" dirty="0">
                <a:solidFill>
                  <a:schemeClr val="bg1"/>
                </a:solidFill>
              </a:rPr>
            </a:br>
            <a:r>
              <a:rPr lang="pl-PL" sz="4200" b="1" dirty="0">
                <a:solidFill>
                  <a:schemeClr val="bg1"/>
                </a:solidFill>
              </a:rPr>
              <a:t>-</a:t>
            </a:r>
            <a:r>
              <a:rPr lang="pl-PL" sz="4200" b="1" dirty="0" smtClean="0">
                <a:solidFill>
                  <a:schemeClr val="bg1"/>
                </a:solidFill>
              </a:rPr>
              <a:t> </a:t>
            </a:r>
            <a:r>
              <a:rPr lang="pl-PL" sz="4200" b="1" dirty="0">
                <a:solidFill>
                  <a:schemeClr val="bg1"/>
                </a:solidFill>
              </a:rPr>
              <a:t>Z</a:t>
            </a:r>
            <a:r>
              <a:rPr lang="pl-PL" sz="4200" b="1" dirty="0" smtClean="0">
                <a:solidFill>
                  <a:schemeClr val="bg1"/>
                </a:solidFill>
              </a:rPr>
              <a:t>atwierdzić </a:t>
            </a:r>
            <a:r>
              <a:rPr lang="pl-PL" sz="4200" b="1" dirty="0">
                <a:solidFill>
                  <a:schemeClr val="bg1"/>
                </a:solidFill>
              </a:rPr>
              <a:t>pestycydów na szczeblu UE tylko wtedy, gdy są one bezpieczne dla </a:t>
            </a:r>
            <a:r>
              <a:rPr lang="pl-PL" sz="4200" b="1" dirty="0" smtClean="0">
                <a:solidFill>
                  <a:schemeClr val="bg1"/>
                </a:solidFill>
              </a:rPr>
              <a:t>pszczół.</a:t>
            </a:r>
            <a:r>
              <a:rPr lang="pl-PL" sz="4200" b="1" dirty="0">
                <a:solidFill>
                  <a:schemeClr val="bg1"/>
                </a:solidFill>
              </a:rPr>
              <a:t/>
            </a:r>
            <a:br>
              <a:rPr lang="pl-PL" sz="4200" b="1" dirty="0">
                <a:solidFill>
                  <a:schemeClr val="bg1"/>
                </a:solidFill>
              </a:rPr>
            </a:br>
            <a:r>
              <a:rPr lang="pl-PL" sz="4200" b="1" dirty="0" smtClean="0">
                <a:solidFill>
                  <a:schemeClr val="bg1"/>
                </a:solidFill>
              </a:rPr>
              <a:t>- </a:t>
            </a:r>
            <a:r>
              <a:rPr lang="pl-PL" sz="4200" b="1" dirty="0">
                <a:solidFill>
                  <a:schemeClr val="bg1"/>
                </a:solidFill>
              </a:rPr>
              <a:t>Ochrona pszczół o utracie różnorodności </a:t>
            </a:r>
            <a:r>
              <a:rPr lang="pl-PL" sz="4200" b="1" dirty="0" smtClean="0">
                <a:solidFill>
                  <a:schemeClr val="bg1"/>
                </a:solidFill>
              </a:rPr>
              <a:t>biologicznej.</a:t>
            </a:r>
            <a:r>
              <a:rPr lang="pl-PL" sz="4200" b="1" dirty="0">
                <a:solidFill>
                  <a:schemeClr val="bg1"/>
                </a:solidFill>
              </a:rPr>
              <a:t/>
            </a:r>
            <a:br>
              <a:rPr lang="pl-PL" sz="4200" b="1" dirty="0">
                <a:solidFill>
                  <a:schemeClr val="bg1"/>
                </a:solidFill>
              </a:rPr>
            </a:br>
            <a:r>
              <a:rPr lang="pl-PL" sz="4200" b="1" dirty="0" smtClean="0">
                <a:solidFill>
                  <a:schemeClr val="bg1"/>
                </a:solidFill>
              </a:rPr>
              <a:t>- </a:t>
            </a:r>
            <a:r>
              <a:rPr lang="pl-PL" sz="4200" b="1" dirty="0">
                <a:solidFill>
                  <a:schemeClr val="bg1"/>
                </a:solidFill>
              </a:rPr>
              <a:t>Z</a:t>
            </a:r>
            <a:r>
              <a:rPr lang="pl-PL" sz="4200" b="1" dirty="0" smtClean="0">
                <a:solidFill>
                  <a:schemeClr val="bg1"/>
                </a:solidFill>
              </a:rPr>
              <a:t>większenie </a:t>
            </a:r>
            <a:r>
              <a:rPr lang="pl-PL" sz="4200" b="1" dirty="0">
                <a:solidFill>
                  <a:schemeClr val="bg1"/>
                </a:solidFill>
              </a:rPr>
              <a:t>wkładu UE w finansowanie krajowych programów pszczelarskich </a:t>
            </a:r>
            <a:r>
              <a:rPr lang="pl-PL" sz="4200" b="1" dirty="0" smtClean="0">
                <a:solidFill>
                  <a:schemeClr val="bg1"/>
                </a:solidFill>
              </a:rPr>
              <a:t/>
            </a:r>
            <a:br>
              <a:rPr lang="pl-PL" sz="4200" b="1" dirty="0" smtClean="0">
                <a:solidFill>
                  <a:schemeClr val="bg1"/>
                </a:solidFill>
              </a:rPr>
            </a:br>
            <a:r>
              <a:rPr lang="pl-PL" sz="4200" b="1" dirty="0" smtClean="0">
                <a:solidFill>
                  <a:schemeClr val="bg1"/>
                </a:solidFill>
              </a:rPr>
              <a:t>o </a:t>
            </a:r>
            <a:r>
              <a:rPr lang="pl-PL" sz="4200" b="1" dirty="0">
                <a:solidFill>
                  <a:schemeClr val="bg1"/>
                </a:solidFill>
              </a:rPr>
              <a:t>prawie 25 procent w latach </a:t>
            </a:r>
            <a:r>
              <a:rPr lang="pl-PL" sz="4200" b="1" dirty="0" smtClean="0">
                <a:solidFill>
                  <a:schemeClr val="bg1"/>
                </a:solidFill>
              </a:rPr>
              <a:t>2011-2013.</a:t>
            </a:r>
            <a:r>
              <a:rPr lang="pl-PL" sz="4200" b="1" dirty="0">
                <a:solidFill>
                  <a:schemeClr val="bg1"/>
                </a:solidFill>
              </a:rPr>
              <a:t/>
            </a:r>
            <a:br>
              <a:rPr lang="pl-PL" sz="4200" b="1" dirty="0">
                <a:solidFill>
                  <a:schemeClr val="bg1"/>
                </a:solidFill>
              </a:rPr>
            </a:br>
            <a:r>
              <a:rPr lang="pl-PL" sz="4200" b="1" dirty="0" smtClean="0">
                <a:solidFill>
                  <a:schemeClr val="bg1"/>
                </a:solidFill>
              </a:rPr>
              <a:t>- Projekty </a:t>
            </a:r>
            <a:r>
              <a:rPr lang="pl-PL" sz="4200" b="1" dirty="0">
                <a:solidFill>
                  <a:schemeClr val="bg1"/>
                </a:solidFill>
              </a:rPr>
              <a:t>badawcze do czynienia zdrowia pszczół miodnych i spadku zarówno dzikich, jak i udomowionych owadów zapylających, w tym pszczół kolonii w </a:t>
            </a:r>
            <a:r>
              <a:rPr lang="pl-PL" sz="4200" b="1" dirty="0" smtClean="0">
                <a:solidFill>
                  <a:schemeClr val="bg1"/>
                </a:solidFill>
              </a:rPr>
              <a:t>Europie.</a:t>
            </a:r>
            <a:r>
              <a:rPr lang="pl-PL" sz="4200" b="1" dirty="0">
                <a:solidFill>
                  <a:schemeClr val="bg1"/>
                </a:solidFill>
              </a:rPr>
              <a:t/>
            </a:r>
            <a:br>
              <a:rPr lang="pl-PL" sz="4200" b="1" dirty="0">
                <a:solidFill>
                  <a:schemeClr val="bg1"/>
                </a:solidFill>
              </a:rPr>
            </a:br>
            <a:r>
              <a:rPr lang="pl-PL" sz="4200" b="1" dirty="0" smtClean="0">
                <a:solidFill>
                  <a:schemeClr val="bg1"/>
                </a:solidFill>
              </a:rPr>
              <a:t>- </a:t>
            </a:r>
            <a:r>
              <a:rPr lang="pl-PL" sz="4200" b="1" dirty="0">
                <a:solidFill>
                  <a:schemeClr val="bg1"/>
                </a:solidFill>
              </a:rPr>
              <a:t>Zwiększona współpraca z organizacjami międzynarodowymi (np. Światowa Organizacja Zdrowia Zwierząt, OIE</a:t>
            </a:r>
            <a:r>
              <a:rPr lang="pl-PL" sz="4200" b="1" dirty="0" smtClean="0">
                <a:solidFill>
                  <a:schemeClr val="bg1"/>
                </a:solidFill>
              </a:rPr>
              <a:t>).</a:t>
            </a:r>
            <a:endParaRPr lang="pl-PL" sz="4200" b="1" dirty="0">
              <a:solidFill>
                <a:schemeClr val="bg1"/>
              </a:solidFill>
            </a:endParaRPr>
          </a:p>
          <a:p>
            <a:endParaRPr lang="en-US" sz="4200" b="1" dirty="0">
              <a:solidFill>
                <a:schemeClr val="bg1"/>
              </a:solidFill>
            </a:endParaRPr>
          </a:p>
        </p:txBody>
      </p:sp>
    </p:spTree>
  </p:cSld>
  <p:clrMapOvr>
    <a:masterClrMapping/>
  </p:clrMapOvr>
  <p:transition>
    <p:wipe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98178"/>
          </a:xfrm>
        </p:spPr>
        <p:txBody>
          <a:bodyPr>
            <a:noAutofit/>
          </a:bodyPr>
          <a:lstStyle/>
          <a:p>
            <a:r>
              <a:rPr lang="pl-PL" sz="2400" b="1" dirty="0" smtClean="0">
                <a:solidFill>
                  <a:schemeClr val="bg1"/>
                </a:solidFill>
                <a:effectLst>
                  <a:outerShdw blurRad="38100" dist="38100" dir="2700000" algn="tl">
                    <a:srgbClr val="000000">
                      <a:alpha val="43137"/>
                    </a:srgbClr>
                  </a:outerShdw>
                </a:effectLst>
              </a:rPr>
              <a:t>Przyszła polityka</a:t>
            </a:r>
            <a:br>
              <a:rPr lang="pl-PL" sz="2400" b="1" dirty="0" smtClean="0">
                <a:solidFill>
                  <a:schemeClr val="bg1"/>
                </a:solidFill>
                <a:effectLst>
                  <a:outerShdw blurRad="38100" dist="38100" dir="2700000" algn="tl">
                    <a:srgbClr val="000000">
                      <a:alpha val="43137"/>
                    </a:srgbClr>
                  </a:outerShdw>
                </a:effectLst>
              </a:rPr>
            </a:br>
            <a:r>
              <a:rPr lang="pl-PL" sz="2400" b="1" dirty="0" smtClean="0">
                <a:solidFill>
                  <a:schemeClr val="bg1"/>
                </a:solidFill>
                <a:effectLst>
                  <a:outerShdw blurRad="38100" dist="38100" dir="2700000" algn="tl">
                    <a:srgbClr val="000000">
                      <a:alpha val="43137"/>
                    </a:srgbClr>
                  </a:outerShdw>
                </a:effectLst>
              </a:rPr>
              <a:t>IP/10/1667</a:t>
            </a:r>
            <a:br>
              <a:rPr lang="pl-PL" sz="2400" b="1" dirty="0" smtClean="0">
                <a:solidFill>
                  <a:schemeClr val="bg1"/>
                </a:solidFill>
                <a:effectLst>
                  <a:outerShdw blurRad="38100" dist="38100" dir="2700000" algn="tl">
                    <a:srgbClr val="000000">
                      <a:alpha val="43137"/>
                    </a:srgbClr>
                  </a:outerShdw>
                </a:effectLst>
              </a:rPr>
            </a:br>
            <a:r>
              <a:rPr lang="pl-PL" sz="2400" b="1" dirty="0" smtClean="0">
                <a:solidFill>
                  <a:schemeClr val="bg1"/>
                </a:solidFill>
                <a:effectLst>
                  <a:outerShdw blurRad="38100" dist="38100" dir="2700000" algn="tl">
                    <a:srgbClr val="000000">
                      <a:alpha val="43137"/>
                    </a:srgbClr>
                  </a:outerShdw>
                </a:effectLst>
              </a:rPr>
              <a:t>Bruksela, 6 grudnia 2010</a:t>
            </a:r>
            <a:br>
              <a:rPr lang="pl-PL" sz="2400" b="1" dirty="0" smtClean="0">
                <a:solidFill>
                  <a:schemeClr val="bg1"/>
                </a:solidFill>
                <a:effectLst>
                  <a:outerShdw blurRad="38100" dist="38100" dir="2700000" algn="tl">
                    <a:srgbClr val="000000">
                      <a:alpha val="43137"/>
                    </a:srgbClr>
                  </a:outerShdw>
                </a:effectLst>
              </a:rPr>
            </a:br>
            <a:r>
              <a:rPr lang="pl-PL" sz="2400" b="1" dirty="0" smtClean="0">
                <a:solidFill>
                  <a:schemeClr val="bg1"/>
                </a:solidFill>
                <a:effectLst>
                  <a:outerShdw blurRad="38100" dist="38100" dir="2700000" algn="tl">
                    <a:srgbClr val="000000">
                      <a:alpha val="43137"/>
                    </a:srgbClr>
                  </a:outerShdw>
                </a:effectLst>
              </a:rPr>
              <a:t>Pszczoła zdrowia: kontury księgi Komisji potrzebne do dalszych działań w UE</a:t>
            </a:r>
            <a:endParaRPr lang="en-US" sz="24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503437"/>
            <a:ext cx="8229600" cy="4525963"/>
          </a:xfrm>
        </p:spPr>
        <p:txBody>
          <a:bodyPr>
            <a:normAutofit fontScale="77500" lnSpcReduction="20000"/>
          </a:bodyPr>
          <a:lstStyle/>
          <a:p>
            <a:pPr algn="just">
              <a:buNone/>
            </a:pPr>
            <a:r>
              <a:rPr lang="pl-PL" dirty="0"/>
              <a:t>	</a:t>
            </a:r>
            <a:r>
              <a:rPr lang="pl-PL" dirty="0" smtClean="0"/>
              <a:t>	</a:t>
            </a:r>
            <a:r>
              <a:rPr lang="pl-PL" sz="2900" b="1" dirty="0" smtClean="0">
                <a:solidFill>
                  <a:schemeClr val="bg1"/>
                </a:solidFill>
              </a:rPr>
              <a:t>Zdrowe </a:t>
            </a:r>
            <a:r>
              <a:rPr lang="pl-PL" sz="2900" b="1" dirty="0">
                <a:solidFill>
                  <a:schemeClr val="bg1"/>
                </a:solidFill>
              </a:rPr>
              <a:t>pszczoły są ważne zarówno dla produkcji miodu i jako zapylaczy roślin, takich jak drzewa owocowe. W ostatnich latach wzrost śmiertelności pszczół obserwowano w wielu krajach świata. Aby dostać się do lepszego zrozumienia przyczyn wysokich świecie śmiertelności pszczół, Komisja Europejska przedstawiła dziś swoje pomysły na szeregu konkretnych działań. Dotychczas badania naukowe określane ani dokładnych przyczyn ani dokładnej skali problemu.Komisja podjęła szereg inicjatyw w odpowiedzi na obawy sektora pszczelarskiego, i inne działania są już w przygotowaniu. Pszczelarstwo jest szeroko rozwiniętą działalność w UE. Istnieje około 700.000 pszczelarze w Unii, z których większość cieszyć pszczelarstwa jako hobby.Papier przyjął dziś wspomóc wysiłki w celu znalezienia rozwiązania problemu.</a:t>
            </a:r>
          </a:p>
          <a:p>
            <a:endParaRPr lang="en-US" dirty="0"/>
          </a:p>
        </p:txBody>
      </p:sp>
    </p:spTree>
  </p:cSld>
  <p:clrMapOvr>
    <a:masterClrMapping/>
  </p:clrMapOvr>
  <p:transition>
    <p:wipe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normAutofit fontScale="77500" lnSpcReduction="20000"/>
          </a:bodyPr>
          <a:lstStyle/>
          <a:p>
            <a:pPr>
              <a:buNone/>
            </a:pPr>
            <a:r>
              <a:rPr lang="pl-PL" dirty="0" smtClean="0"/>
              <a:t>	</a:t>
            </a:r>
            <a:r>
              <a:rPr lang="pl-PL" sz="4100" b="1" dirty="0" smtClean="0">
                <a:solidFill>
                  <a:schemeClr val="bg1"/>
                </a:solidFill>
                <a:effectLst>
                  <a:outerShdw blurRad="38100" dist="38100" dir="2700000" algn="tl">
                    <a:srgbClr val="000000">
                      <a:alpha val="43137"/>
                    </a:srgbClr>
                  </a:outerShdw>
                </a:effectLst>
              </a:rPr>
              <a:t>Światowa </a:t>
            </a:r>
            <a:r>
              <a:rPr lang="pl-PL" sz="4100" b="1" dirty="0">
                <a:solidFill>
                  <a:schemeClr val="bg1"/>
                </a:solidFill>
                <a:effectLst>
                  <a:outerShdw blurRad="38100" dist="38100" dir="2700000" algn="tl">
                    <a:srgbClr val="000000">
                      <a:alpha val="43137"/>
                    </a:srgbClr>
                  </a:outerShdw>
                </a:effectLst>
              </a:rPr>
              <a:t>Organizacja Zdrowia Zwierząt (OIE)</a:t>
            </a:r>
            <a:br>
              <a:rPr lang="pl-PL" sz="4100" b="1" dirty="0">
                <a:solidFill>
                  <a:schemeClr val="bg1"/>
                </a:solidFill>
                <a:effectLst>
                  <a:outerShdw blurRad="38100" dist="38100" dir="2700000" algn="tl">
                    <a:srgbClr val="000000">
                      <a:alpha val="43137"/>
                    </a:srgbClr>
                  </a:outerShdw>
                </a:effectLst>
              </a:rPr>
            </a:br>
            <a:r>
              <a:rPr lang="pl-PL" sz="4100" b="1" dirty="0" smtClean="0">
                <a:solidFill>
                  <a:schemeClr val="bg1"/>
                </a:solidFill>
                <a:effectLst>
                  <a:outerShdw blurRad="38100" dist="38100" dir="2700000" algn="tl">
                    <a:srgbClr val="000000">
                      <a:alpha val="43137"/>
                    </a:srgbClr>
                  </a:outerShdw>
                </a:effectLst>
              </a:rPr>
              <a:t>ustanawia następujące standardy:</a:t>
            </a:r>
          </a:p>
          <a:p>
            <a:pPr>
              <a:buNone/>
            </a:pPr>
            <a:endParaRPr lang="pl-PL" sz="4100" b="1" dirty="0" smtClean="0">
              <a:solidFill>
                <a:schemeClr val="bg1"/>
              </a:solidFill>
            </a:endParaRPr>
          </a:p>
          <a:p>
            <a:pPr>
              <a:buFont typeface="Wingdings" pitchFamily="2" charset="2"/>
              <a:buChar char="§"/>
            </a:pPr>
            <a:r>
              <a:rPr lang="pl-PL" b="1" dirty="0" smtClean="0">
                <a:solidFill>
                  <a:schemeClr val="bg1"/>
                </a:solidFill>
              </a:rPr>
              <a:t>Zgłoszenie </a:t>
            </a:r>
            <a:r>
              <a:rPr lang="pl-PL" b="1" dirty="0">
                <a:solidFill>
                  <a:schemeClr val="bg1"/>
                </a:solidFill>
              </a:rPr>
              <a:t>choroby</a:t>
            </a:r>
            <a:r>
              <a:rPr lang="pl-PL" b="1" dirty="0" smtClean="0">
                <a:solidFill>
                  <a:schemeClr val="bg1"/>
                </a:solidFill>
              </a:rPr>
              <a:t>;</a:t>
            </a:r>
          </a:p>
          <a:p>
            <a:pPr>
              <a:buFont typeface="Wingdings" pitchFamily="2" charset="2"/>
              <a:buChar char="§"/>
            </a:pPr>
            <a:r>
              <a:rPr lang="pl-PL" b="1" dirty="0" smtClean="0">
                <a:solidFill>
                  <a:schemeClr val="bg1"/>
                </a:solidFill>
              </a:rPr>
              <a:t>Wymagania </a:t>
            </a:r>
            <a:r>
              <a:rPr lang="pl-PL" b="1" dirty="0">
                <a:solidFill>
                  <a:schemeClr val="bg1"/>
                </a:solidFill>
              </a:rPr>
              <a:t>w handlu międzynarodowym w odniesieniu do zdrowia zwierząt (</a:t>
            </a:r>
            <a:r>
              <a:rPr lang="pl-PL" b="1" dirty="0" smtClean="0">
                <a:solidFill>
                  <a:schemeClr val="bg1"/>
                </a:solidFill>
              </a:rPr>
              <a:t>Kodeks zdrowia </a:t>
            </a:r>
            <a:r>
              <a:rPr lang="pl-PL" b="1" dirty="0">
                <a:solidFill>
                  <a:schemeClr val="bg1"/>
                </a:solidFill>
              </a:rPr>
              <a:t>zwierząt lądowych</a:t>
            </a:r>
            <a:r>
              <a:rPr lang="pl-PL" b="1" dirty="0" smtClean="0">
                <a:solidFill>
                  <a:schemeClr val="bg1"/>
                </a:solidFill>
              </a:rPr>
              <a:t>) w rozbiciu na poszczególne choroby pszczół:</a:t>
            </a:r>
          </a:p>
          <a:p>
            <a:pPr marL="1076325">
              <a:buFont typeface="Wingdings" pitchFamily="2" charset="2"/>
              <a:buChar char="§"/>
            </a:pPr>
            <a:r>
              <a:rPr lang="pl-PL" b="1" dirty="0" err="1" smtClean="0">
                <a:solidFill>
                  <a:schemeClr val="bg1"/>
                </a:solidFill>
              </a:rPr>
              <a:t>Acarapisosis</a:t>
            </a:r>
            <a:endParaRPr lang="pl-PL" b="1" dirty="0" smtClean="0">
              <a:solidFill>
                <a:schemeClr val="bg1"/>
              </a:solidFill>
            </a:endParaRPr>
          </a:p>
          <a:p>
            <a:pPr marL="1076325">
              <a:buFont typeface="Wingdings" pitchFamily="2" charset="2"/>
              <a:buChar char="§"/>
            </a:pPr>
            <a:r>
              <a:rPr lang="pl-PL" b="1" dirty="0" smtClean="0">
                <a:solidFill>
                  <a:schemeClr val="bg1"/>
                </a:solidFill>
              </a:rPr>
              <a:t>Zgnilec amerykańskiego</a:t>
            </a:r>
          </a:p>
          <a:p>
            <a:pPr marL="1076325">
              <a:buFont typeface="Wingdings" pitchFamily="2" charset="2"/>
              <a:buChar char="§"/>
            </a:pPr>
            <a:r>
              <a:rPr lang="pl-PL" b="1" dirty="0" smtClean="0">
                <a:solidFill>
                  <a:schemeClr val="bg1"/>
                </a:solidFill>
              </a:rPr>
              <a:t>Zgnilec europejski</a:t>
            </a:r>
          </a:p>
          <a:p>
            <a:pPr marL="1076325">
              <a:buFont typeface="Wingdings" pitchFamily="2" charset="2"/>
              <a:buChar char="§"/>
            </a:pPr>
            <a:r>
              <a:rPr lang="pl-PL" b="1" dirty="0" smtClean="0">
                <a:solidFill>
                  <a:schemeClr val="bg1"/>
                </a:solidFill>
              </a:rPr>
              <a:t>Mały </a:t>
            </a:r>
            <a:r>
              <a:rPr lang="pl-PL" b="1" dirty="0">
                <a:solidFill>
                  <a:schemeClr val="bg1"/>
                </a:solidFill>
              </a:rPr>
              <a:t>chrząszcz </a:t>
            </a:r>
            <a:r>
              <a:rPr lang="pl-PL" b="1" dirty="0" smtClean="0">
                <a:solidFill>
                  <a:schemeClr val="bg1"/>
                </a:solidFill>
              </a:rPr>
              <a:t>ulowy</a:t>
            </a:r>
          </a:p>
          <a:p>
            <a:pPr marL="1076325">
              <a:buFont typeface="Wingdings" pitchFamily="2" charset="2"/>
              <a:buChar char="§"/>
            </a:pPr>
            <a:r>
              <a:rPr lang="pl-PL" b="1" dirty="0" smtClean="0">
                <a:solidFill>
                  <a:schemeClr val="bg1"/>
                </a:solidFill>
              </a:rPr>
              <a:t>Inwazję </a:t>
            </a:r>
            <a:r>
              <a:rPr lang="pl-PL" b="1" dirty="0" err="1" smtClean="0">
                <a:solidFill>
                  <a:schemeClr val="bg1"/>
                </a:solidFill>
              </a:rPr>
              <a:t>Tropilaelaps</a:t>
            </a:r>
            <a:endParaRPr lang="pl-PL" b="1" dirty="0" smtClean="0">
              <a:solidFill>
                <a:schemeClr val="bg1"/>
              </a:solidFill>
            </a:endParaRPr>
          </a:p>
          <a:p>
            <a:pPr marL="1076325">
              <a:buFont typeface="Wingdings" pitchFamily="2" charset="2"/>
              <a:buChar char="§"/>
            </a:pPr>
            <a:r>
              <a:rPr lang="pl-PL" b="1" dirty="0" err="1" smtClean="0">
                <a:solidFill>
                  <a:schemeClr val="bg1"/>
                </a:solidFill>
              </a:rPr>
              <a:t>Warroza</a:t>
            </a:r>
            <a:endParaRPr lang="pl-PL" b="1" dirty="0" smtClean="0">
              <a:solidFill>
                <a:schemeClr val="bg1"/>
              </a:solidFill>
            </a:endParaRPr>
          </a:p>
          <a:p>
            <a:endParaRPr lang="en-US" b="1" dirty="0"/>
          </a:p>
        </p:txBody>
      </p:sp>
    </p:spTree>
  </p:cSld>
  <p:clrMapOvr>
    <a:masterClrMapping/>
  </p:clrMapOvr>
  <p:transition>
    <p:wipe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pl-PL" sz="2800" b="1" dirty="0">
                <a:solidFill>
                  <a:schemeClr val="bg1"/>
                </a:solidFill>
              </a:rPr>
              <a:t>Zrównoważone stosowanie pestycydów</a:t>
            </a:r>
            <a:r>
              <a:rPr lang="pl-PL" sz="2800" b="1" dirty="0"/>
              <a:t/>
            </a:r>
            <a:br>
              <a:rPr lang="pl-PL" sz="2800" b="1" dirty="0"/>
            </a:br>
            <a:r>
              <a:rPr lang="pl-PL" sz="2800" b="1" dirty="0">
                <a:solidFill>
                  <a:srgbClr val="FFFF00"/>
                </a:solidFill>
              </a:rPr>
              <a:t>DYREKTYWA 2009/128/WE PARLAMENTU EUROPEJSKIEGO I RADY</a:t>
            </a:r>
            <a:br>
              <a:rPr lang="pl-PL" sz="2800" b="1" dirty="0">
                <a:solidFill>
                  <a:srgbClr val="FFFF00"/>
                </a:solidFill>
              </a:rPr>
            </a:br>
            <a:r>
              <a:rPr lang="pl-PL" sz="2800" b="1" dirty="0">
                <a:solidFill>
                  <a:srgbClr val="FFFF00"/>
                </a:solidFill>
              </a:rPr>
              <a:t>21 października 2009 </a:t>
            </a:r>
            <a:r>
              <a:rPr lang="pl-PL" sz="2800" b="1" dirty="0" smtClean="0">
                <a:solidFill>
                  <a:srgbClr val="FFFF00"/>
                </a:solidFill>
              </a:rPr>
              <a:t>roku.</a:t>
            </a:r>
            <a:r>
              <a:rPr lang="pl-PL" sz="2800" b="1" dirty="0"/>
              <a:t/>
            </a:r>
            <a:br>
              <a:rPr lang="pl-PL" sz="2800" b="1" dirty="0"/>
            </a:br>
            <a:r>
              <a:rPr lang="pl-PL" sz="2800" b="1" dirty="0">
                <a:solidFill>
                  <a:schemeClr val="bg1"/>
                </a:solidFill>
              </a:rPr>
              <a:t>ustanawiająca ramy wspólnotowego działania na rzecz osiągnięcia zrównoważonego stosowania pestycydów</a:t>
            </a:r>
            <a:r>
              <a:rPr lang="pl-PL" dirty="0"/>
              <a:t/>
            </a:r>
            <a:br>
              <a:rPr lang="pl-PL" dirty="0"/>
            </a:br>
            <a:endParaRPr lang="en-US" dirty="0"/>
          </a:p>
        </p:txBody>
      </p:sp>
    </p:spTree>
  </p:cSld>
  <p:clrMapOvr>
    <a:masterClrMapping/>
  </p:clrMapOvr>
  <p:transition>
    <p:wipe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29600" cy="5760640"/>
          </a:xfrm>
        </p:spPr>
        <p:txBody>
          <a:bodyPr>
            <a:normAutofit fontScale="92500" lnSpcReduction="10000"/>
          </a:bodyPr>
          <a:lstStyle/>
          <a:p>
            <a:pPr>
              <a:buNone/>
            </a:pPr>
            <a:r>
              <a:rPr lang="pl-PL" b="1" dirty="0">
                <a:solidFill>
                  <a:schemeClr val="bg1"/>
                </a:solidFill>
              </a:rPr>
              <a:t>Zrównoważone stosowanie pestycydów</a:t>
            </a:r>
            <a:br>
              <a:rPr lang="pl-PL" b="1" dirty="0">
                <a:solidFill>
                  <a:schemeClr val="bg1"/>
                </a:solidFill>
              </a:rPr>
            </a:br>
            <a:r>
              <a:rPr lang="pl-PL" b="1" dirty="0">
                <a:solidFill>
                  <a:schemeClr val="bg1"/>
                </a:solidFill>
              </a:rPr>
              <a:t>Artykuł 1 </a:t>
            </a:r>
            <a:endParaRPr lang="pl-PL" b="1" dirty="0" smtClean="0">
              <a:solidFill>
                <a:schemeClr val="bg1"/>
              </a:solidFill>
            </a:endParaRPr>
          </a:p>
          <a:p>
            <a:pPr>
              <a:buNone/>
            </a:pPr>
            <a:r>
              <a:rPr lang="pl-PL" b="1" dirty="0" smtClean="0">
                <a:solidFill>
                  <a:schemeClr val="bg1"/>
                </a:solidFill>
              </a:rPr>
              <a:t>	Przedmiot </a:t>
            </a:r>
            <a:r>
              <a:rPr lang="pl-PL" b="1" dirty="0">
                <a:solidFill>
                  <a:schemeClr val="bg1"/>
                </a:solidFill>
              </a:rPr>
              <a:t>Niniejsza dyrektywa ustanawia ramy dla osiągnięcia zrównoważonego stosowania pestycydów poprzez</a:t>
            </a:r>
            <a:r>
              <a:rPr lang="pl-PL" b="1" dirty="0" smtClean="0">
                <a:solidFill>
                  <a:schemeClr val="bg1"/>
                </a:solidFill>
              </a:rPr>
              <a:t>:</a:t>
            </a:r>
          </a:p>
          <a:p>
            <a:pPr>
              <a:buNone/>
            </a:pPr>
            <a:r>
              <a:rPr lang="pl-PL" b="1" dirty="0">
                <a:solidFill>
                  <a:schemeClr val="bg1"/>
                </a:solidFill>
              </a:rPr>
              <a:t/>
            </a:r>
            <a:br>
              <a:rPr lang="pl-PL" b="1" dirty="0">
                <a:solidFill>
                  <a:schemeClr val="bg1"/>
                </a:solidFill>
              </a:rPr>
            </a:br>
            <a:r>
              <a:rPr lang="pl-PL" b="1" dirty="0" smtClean="0">
                <a:solidFill>
                  <a:schemeClr val="bg1"/>
                </a:solidFill>
              </a:rPr>
              <a:t>- zmniejszenie </a:t>
            </a:r>
            <a:r>
              <a:rPr lang="pl-PL" b="1" dirty="0">
                <a:solidFill>
                  <a:schemeClr val="bg1"/>
                </a:solidFill>
              </a:rPr>
              <a:t>zagrożeń i wpływu stosowania pestycydów na zdrowie ludzi i </a:t>
            </a:r>
            <a:r>
              <a:rPr lang="pl-PL" b="1" dirty="0" smtClean="0">
                <a:solidFill>
                  <a:schemeClr val="bg1"/>
                </a:solidFill>
              </a:rPr>
              <a:t>środowisko;</a:t>
            </a:r>
          </a:p>
          <a:p>
            <a:pPr>
              <a:buNone/>
            </a:pPr>
            <a:r>
              <a:rPr lang="pl-PL" b="1" dirty="0">
                <a:solidFill>
                  <a:schemeClr val="bg1"/>
                </a:solidFill>
              </a:rPr>
              <a:t/>
            </a:r>
            <a:br>
              <a:rPr lang="pl-PL" b="1" dirty="0">
                <a:solidFill>
                  <a:schemeClr val="bg1"/>
                </a:solidFill>
              </a:rPr>
            </a:br>
            <a:r>
              <a:rPr lang="pl-PL" b="1" dirty="0" smtClean="0">
                <a:solidFill>
                  <a:schemeClr val="bg1"/>
                </a:solidFill>
              </a:rPr>
              <a:t>- promowanie </a:t>
            </a:r>
            <a:r>
              <a:rPr lang="pl-PL" b="1" dirty="0">
                <a:solidFill>
                  <a:schemeClr val="bg1"/>
                </a:solidFill>
              </a:rPr>
              <a:t>stosowania integrowanej ochrony roślin oraz alternatywnych podejść i technik, takich jak niechemiczne alternatywy dla </a:t>
            </a:r>
            <a:r>
              <a:rPr lang="pl-PL" b="1" dirty="0" smtClean="0">
                <a:solidFill>
                  <a:schemeClr val="bg1"/>
                </a:solidFill>
              </a:rPr>
              <a:t>pestycydów.</a:t>
            </a:r>
            <a:endParaRPr lang="pl-PL" b="1" dirty="0">
              <a:solidFill>
                <a:schemeClr val="bg1"/>
              </a:solidFill>
            </a:endParaRPr>
          </a:p>
        </p:txBody>
      </p:sp>
    </p:spTree>
  </p:cSld>
  <p:clrMapOvr>
    <a:masterClrMapping/>
  </p:clrMapOvr>
  <p:transition>
    <p:wipe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l-PL" sz="3600" b="1" dirty="0" smtClean="0">
                <a:solidFill>
                  <a:schemeClr val="bg1"/>
                </a:solidFill>
              </a:rPr>
              <a:t>Szczegółowe monitorowanie</a:t>
            </a:r>
            <a:endParaRPr lang="en-US" sz="3600" b="1" dirty="0">
              <a:solidFill>
                <a:schemeClr val="bg1"/>
              </a:solidFill>
            </a:endParaRPr>
          </a:p>
        </p:txBody>
      </p:sp>
      <p:sp>
        <p:nvSpPr>
          <p:cNvPr id="3" name="Content Placeholder 2"/>
          <p:cNvSpPr>
            <a:spLocks noGrp="1"/>
          </p:cNvSpPr>
          <p:nvPr>
            <p:ph idx="1"/>
          </p:nvPr>
        </p:nvSpPr>
        <p:spPr/>
        <p:txBody>
          <a:bodyPr/>
          <a:lstStyle/>
          <a:p>
            <a:pPr>
              <a:buNone/>
            </a:pPr>
            <a:r>
              <a:rPr lang="pl-PL" sz="2800" b="1" dirty="0" smtClean="0">
                <a:solidFill>
                  <a:srgbClr val="FFFF00"/>
                </a:solidFill>
              </a:rPr>
              <a:t>Dyrektywa </a:t>
            </a:r>
            <a:r>
              <a:rPr lang="pl-PL" sz="2800" b="1" dirty="0">
                <a:solidFill>
                  <a:srgbClr val="FFFF00"/>
                </a:solidFill>
              </a:rPr>
              <a:t>Komisji 2010/21/EU z dnia 12 marca 2010 </a:t>
            </a:r>
            <a:r>
              <a:rPr lang="pl-PL" sz="2800" b="1" dirty="0" smtClean="0">
                <a:solidFill>
                  <a:srgbClr val="FFFF00"/>
                </a:solidFill>
              </a:rPr>
              <a:t>roku</a:t>
            </a:r>
          </a:p>
          <a:p>
            <a:pPr>
              <a:buNone/>
            </a:pPr>
            <a:r>
              <a:rPr lang="pl-PL" sz="2800" b="1" dirty="0" smtClean="0"/>
              <a:t>	</a:t>
            </a:r>
            <a:r>
              <a:rPr lang="pl-PL" sz="2800" b="1" dirty="0" smtClean="0">
                <a:solidFill>
                  <a:schemeClr val="bg1"/>
                </a:solidFill>
              </a:rPr>
              <a:t>zmieniająca </a:t>
            </a:r>
            <a:r>
              <a:rPr lang="pl-PL" sz="2800" b="1" dirty="0">
                <a:solidFill>
                  <a:schemeClr val="bg1"/>
                </a:solidFill>
              </a:rPr>
              <a:t>załącznik I do dyrektywy Rady 91/414/EWG w zakresie przepisów szczególnych dotyczących klotianidyny, tiametoksam, fipronil i imidachloprydu</a:t>
            </a:r>
            <a:r>
              <a:rPr lang="pl-PL" dirty="0"/>
              <a:t/>
            </a:r>
            <a:br>
              <a:rPr lang="pl-PL" dirty="0"/>
            </a:br>
            <a:endParaRPr lang="en-US" dirty="0"/>
          </a:p>
        </p:txBody>
      </p:sp>
    </p:spTree>
  </p:cSld>
  <p:clrMapOvr>
    <a:masterClrMapping/>
  </p:clrMapOvr>
  <p:transition>
    <p:wipe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778098"/>
          </a:xfrm>
        </p:spPr>
        <p:txBody>
          <a:bodyPr>
            <a:normAutofit/>
          </a:bodyPr>
          <a:lstStyle/>
          <a:p>
            <a:r>
              <a:rPr lang="pl-PL" sz="3600" b="1" dirty="0" smtClean="0">
                <a:solidFill>
                  <a:schemeClr val="bg1"/>
                </a:solidFill>
                <a:effectLst>
                  <a:outerShdw blurRad="38100" dist="38100" dir="2700000" algn="tl">
                    <a:srgbClr val="000000">
                      <a:alpha val="43137"/>
                    </a:srgbClr>
                  </a:outerShdw>
                </a:effectLst>
              </a:rPr>
              <a:t>Szczegółowe monitorowanie</a:t>
            </a:r>
            <a:endParaRPr lang="en-US" sz="36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052736"/>
            <a:ext cx="8229600" cy="5688632"/>
          </a:xfrm>
        </p:spPr>
        <p:txBody>
          <a:bodyPr>
            <a:normAutofit fontScale="62500" lnSpcReduction="20000"/>
          </a:bodyPr>
          <a:lstStyle/>
          <a:p>
            <a:pPr>
              <a:buNone/>
            </a:pPr>
            <a:r>
              <a:rPr lang="pl-PL" b="1" dirty="0" smtClean="0">
                <a:solidFill>
                  <a:srgbClr val="FFFF00"/>
                </a:solidFill>
              </a:rPr>
              <a:t>Załącznik </a:t>
            </a:r>
            <a:r>
              <a:rPr lang="pl-PL" b="1" dirty="0">
                <a:solidFill>
                  <a:srgbClr val="FFFF00"/>
                </a:solidFill>
              </a:rPr>
              <a:t>I do dyrektywy 91/414/EWG </a:t>
            </a:r>
            <a:r>
              <a:rPr lang="pl-PL" b="1" dirty="0">
                <a:solidFill>
                  <a:schemeClr val="bg1"/>
                </a:solidFill>
              </a:rPr>
              <a:t>wprowadza się następujące zmiany: </a:t>
            </a:r>
            <a:endParaRPr lang="pl-PL" b="1" dirty="0" smtClean="0">
              <a:solidFill>
                <a:schemeClr val="bg1"/>
              </a:solidFill>
            </a:endParaRPr>
          </a:p>
          <a:p>
            <a:pPr algn="just">
              <a:buNone/>
            </a:pPr>
            <a:r>
              <a:rPr lang="pl-PL" b="1" dirty="0" smtClean="0">
                <a:solidFill>
                  <a:schemeClr val="bg1"/>
                </a:solidFill>
              </a:rPr>
              <a:t>1</a:t>
            </a:r>
            <a:r>
              <a:rPr lang="pl-PL" b="1" dirty="0">
                <a:solidFill>
                  <a:schemeClr val="bg1"/>
                </a:solidFill>
              </a:rPr>
              <a:t>. </a:t>
            </a:r>
            <a:r>
              <a:rPr lang="pl-PL" b="1" dirty="0" smtClean="0">
                <a:solidFill>
                  <a:schemeClr val="bg1"/>
                </a:solidFill>
              </a:rPr>
              <a:t>W </a:t>
            </a:r>
            <a:r>
              <a:rPr lang="pl-PL" b="1" dirty="0">
                <a:solidFill>
                  <a:schemeClr val="bg1"/>
                </a:solidFill>
              </a:rPr>
              <a:t>wierszu 123 odnoszące się do klotianidyny, w kolumnie "Przepisy szczególne", część otrzymuje brzmienie: "CZĘŚĆ A Zezwala się wyłącznie na stosowanie w charakterze środka owadobójczego. W celu ochrony organizmów niebędących przedmiotem zwalczania, w szczególności pszczół miodnych, przy stosowaniu do zaprawiania nasion: - zaprawianie nasion przeprowadza się jedynie w profesjonalnych zakładach zaprawiania nasion. Obiekty te muszą stosować najlepsze dostępne techniki, w celu zapewnienia, że uwolnienie pyłu podczas aplikacji do nasion, przechowywania i transportu może zostać zminimalizowane, - odpowiedni sprzęt siewu stosuje się w celu zapewnienia wysokiego stopnia zawartości w glebie, minimalizacji z wyciekiem i minimalizacji emisji pyłu. Państwa Członkowskie zapewniają, że: - etykieta zaprawionych nasion znajduje się informacja, że nasiona leczono klotianidyny i określa środki zmniejszające ryzyko przewidziane </a:t>
            </a:r>
            <a:r>
              <a:rPr lang="pl-PL" b="1" dirty="0" smtClean="0">
                <a:solidFill>
                  <a:schemeClr val="bg1"/>
                </a:solidFill>
              </a:rPr>
              <a:t/>
            </a:r>
            <a:br>
              <a:rPr lang="pl-PL" b="1" dirty="0" smtClean="0">
                <a:solidFill>
                  <a:schemeClr val="bg1"/>
                </a:solidFill>
              </a:rPr>
            </a:br>
            <a:r>
              <a:rPr lang="pl-PL" b="1" dirty="0" smtClean="0">
                <a:solidFill>
                  <a:schemeClr val="bg1"/>
                </a:solidFill>
              </a:rPr>
              <a:t>w </a:t>
            </a:r>
            <a:r>
              <a:rPr lang="pl-PL" b="1" dirty="0">
                <a:solidFill>
                  <a:schemeClr val="bg1"/>
                </a:solidFill>
              </a:rPr>
              <a:t>zezwoleniu, - warunki zezwolenia, w szczególności do oprysków, obejmują , w stosownych przypadkach, środki zmniejszające ryzyko </a:t>
            </a:r>
            <a:r>
              <a:rPr lang="pl-PL" b="1" dirty="0" smtClean="0">
                <a:solidFill>
                  <a:schemeClr val="bg1"/>
                </a:solidFill>
              </a:rPr>
              <a:t/>
            </a:r>
            <a:br>
              <a:rPr lang="pl-PL" b="1" dirty="0" smtClean="0">
                <a:solidFill>
                  <a:schemeClr val="bg1"/>
                </a:solidFill>
              </a:rPr>
            </a:br>
            <a:r>
              <a:rPr lang="pl-PL" b="1" dirty="0" smtClean="0">
                <a:solidFill>
                  <a:schemeClr val="bg1"/>
                </a:solidFill>
              </a:rPr>
              <a:t>w </a:t>
            </a:r>
            <a:r>
              <a:rPr lang="pl-PL" b="1" dirty="0">
                <a:solidFill>
                  <a:schemeClr val="bg1"/>
                </a:solidFill>
              </a:rPr>
              <a:t>celu ochrony pszczół miodnych, - programów monitorowania są inicjowane w celu zweryfikowania rzeczywistego narażenia pszczół miodnych na klotianidyny w obszarach szeroko stosowana przez pszczoły do żerowania lub przez pszczelarzy, gdzie i za właściwe ".</a:t>
            </a:r>
            <a:r>
              <a:rPr lang="pl-PL" b="1" dirty="0"/>
              <a:t/>
            </a:r>
            <a:br>
              <a:rPr lang="pl-PL" b="1" dirty="0"/>
            </a:br>
            <a:endParaRPr lang="en-US" b="1" dirty="0"/>
          </a:p>
        </p:txBody>
      </p:sp>
    </p:spTree>
  </p:cSld>
  <p:clrMapOvr>
    <a:masterClrMapping/>
  </p:clrMapOvr>
  <p:transition>
    <p:wipe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Autofit/>
          </a:bodyPr>
          <a:lstStyle/>
          <a:p>
            <a:r>
              <a:rPr lang="pl-PL" sz="3600" b="1" dirty="0" smtClean="0">
                <a:solidFill>
                  <a:schemeClr val="bg1"/>
                </a:solidFill>
                <a:effectLst>
                  <a:outerShdw blurRad="38100" dist="38100" dir="2700000" algn="tl">
                    <a:srgbClr val="000000">
                      <a:alpha val="43137"/>
                    </a:srgbClr>
                  </a:outerShdw>
                </a:effectLst>
              </a:rPr>
              <a:t>Nowe zasady autoryzacji pestycydów</a:t>
            </a:r>
            <a:endParaRPr lang="en-US" sz="36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buNone/>
            </a:pPr>
            <a:r>
              <a:rPr lang="pl-PL" sz="2800" b="1" dirty="0" smtClean="0">
                <a:solidFill>
                  <a:srgbClr val="FFFF00"/>
                </a:solidFill>
              </a:rPr>
              <a:t>ROZPORZĄDZENIE </a:t>
            </a:r>
            <a:r>
              <a:rPr lang="pl-PL" sz="2800" b="1" dirty="0">
                <a:solidFill>
                  <a:srgbClr val="FFFF00"/>
                </a:solidFill>
              </a:rPr>
              <a:t>(WE) nr 1107/2009 PARLAMENTU EUROPEJSKIEGO I RADY</a:t>
            </a:r>
            <a:br>
              <a:rPr lang="pl-PL" sz="2800" b="1" dirty="0">
                <a:solidFill>
                  <a:srgbClr val="FFFF00"/>
                </a:solidFill>
              </a:rPr>
            </a:br>
            <a:r>
              <a:rPr lang="pl-PL" sz="2800" b="1" dirty="0">
                <a:solidFill>
                  <a:srgbClr val="FFFF00"/>
                </a:solidFill>
              </a:rPr>
              <a:t>21 października 2009 </a:t>
            </a:r>
            <a:r>
              <a:rPr lang="pl-PL" sz="2800" b="1" dirty="0" smtClean="0">
                <a:solidFill>
                  <a:srgbClr val="FFFF00"/>
                </a:solidFill>
              </a:rPr>
              <a:t>roku</a:t>
            </a:r>
            <a:r>
              <a:rPr lang="pl-PL" sz="2800" b="1" dirty="0"/>
              <a:t/>
            </a:r>
            <a:br>
              <a:rPr lang="pl-PL" sz="2800" b="1" dirty="0"/>
            </a:br>
            <a:r>
              <a:rPr lang="pl-PL" sz="2800" b="1" dirty="0">
                <a:solidFill>
                  <a:schemeClr val="bg1"/>
                </a:solidFill>
              </a:rPr>
              <a:t>dotyczącej wprowadzania do obrotu środków ochrony roślin do obrotu i uchylające dyrektywy Rady 79/117/EWG i 91/414/EWG</a:t>
            </a:r>
            <a:r>
              <a:rPr lang="pl-PL" dirty="0"/>
              <a:t/>
            </a:r>
            <a:br>
              <a:rPr lang="pl-PL" dirty="0"/>
            </a:br>
            <a:endParaRPr lang="en-US" dirty="0"/>
          </a:p>
        </p:txBody>
      </p:sp>
    </p:spTree>
  </p:cSld>
  <p:clrMapOvr>
    <a:masterClrMapping/>
  </p:clrMapOvr>
  <p:transition>
    <p:wipe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a:bodyPr>
          <a:lstStyle/>
          <a:p>
            <a:r>
              <a:rPr lang="pl-PL" sz="3600" b="1" dirty="0" smtClean="0">
                <a:solidFill>
                  <a:schemeClr val="bg1"/>
                </a:solidFill>
                <a:effectLst>
                  <a:outerShdw blurRad="38100" dist="38100" dir="2700000" algn="tl">
                    <a:srgbClr val="000000">
                      <a:alpha val="43137"/>
                    </a:srgbClr>
                  </a:outerShdw>
                </a:effectLst>
              </a:rPr>
              <a:t>Nowe zasady autoryzacji pestycydów</a:t>
            </a:r>
            <a:endParaRPr lang="en-US" sz="36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4853136"/>
          </a:xfrm>
        </p:spPr>
        <p:txBody>
          <a:bodyPr>
            <a:normAutofit fontScale="40000" lnSpcReduction="20000"/>
          </a:bodyPr>
          <a:lstStyle/>
          <a:p>
            <a:pPr>
              <a:buNone/>
            </a:pPr>
            <a:r>
              <a:rPr lang="pl-PL" sz="3800" b="1" dirty="0">
                <a:solidFill>
                  <a:srgbClr val="FFFF00"/>
                </a:solidFill>
              </a:rPr>
              <a:t>R</a:t>
            </a:r>
            <a:r>
              <a:rPr lang="pl-PL" sz="3800" b="1" dirty="0" smtClean="0">
                <a:solidFill>
                  <a:srgbClr val="FFFF00"/>
                </a:solidFill>
              </a:rPr>
              <a:t>OZDZIAŁ </a:t>
            </a:r>
            <a:r>
              <a:rPr lang="pl-PL" sz="3800" b="1" dirty="0">
                <a:solidFill>
                  <a:srgbClr val="FFFF00"/>
                </a:solidFill>
              </a:rPr>
              <a:t>I POSTANOWIENIA OGÓLNE</a:t>
            </a:r>
            <a:r>
              <a:rPr lang="pl-PL" sz="3800" b="1" dirty="0"/>
              <a:t> </a:t>
            </a:r>
            <a:endParaRPr lang="pl-PL" sz="3800" b="1" dirty="0" smtClean="0"/>
          </a:p>
          <a:p>
            <a:pPr>
              <a:buNone/>
            </a:pPr>
            <a:r>
              <a:rPr lang="pl-PL" sz="3800" b="1" dirty="0" smtClean="0">
                <a:solidFill>
                  <a:schemeClr val="bg1"/>
                </a:solidFill>
              </a:rPr>
              <a:t>Artykuł </a:t>
            </a:r>
            <a:r>
              <a:rPr lang="pl-PL" sz="3800" b="1" dirty="0">
                <a:solidFill>
                  <a:schemeClr val="bg1"/>
                </a:solidFill>
              </a:rPr>
              <a:t>1 </a:t>
            </a:r>
            <a:endParaRPr lang="pl-PL" sz="3800" b="1" dirty="0" smtClean="0">
              <a:solidFill>
                <a:schemeClr val="bg1"/>
              </a:solidFill>
            </a:endParaRPr>
          </a:p>
          <a:p>
            <a:pPr>
              <a:buNone/>
            </a:pPr>
            <a:r>
              <a:rPr lang="pl-PL" sz="3800" b="1" dirty="0" smtClean="0">
                <a:solidFill>
                  <a:schemeClr val="bg1"/>
                </a:solidFill>
              </a:rPr>
              <a:t>Przedmiot </a:t>
            </a:r>
            <a:r>
              <a:rPr lang="pl-PL" sz="3800" b="1" dirty="0">
                <a:solidFill>
                  <a:schemeClr val="bg1"/>
                </a:solidFill>
              </a:rPr>
              <a:t>i cel </a:t>
            </a:r>
            <a:endParaRPr lang="pl-PL" sz="3800" b="1" dirty="0" smtClean="0">
              <a:solidFill>
                <a:schemeClr val="bg1"/>
              </a:solidFill>
            </a:endParaRPr>
          </a:p>
          <a:p>
            <a:pPr marL="942975" indent="-742950" algn="just">
              <a:buAutoNum type="arabicPeriod"/>
            </a:pPr>
            <a:r>
              <a:rPr lang="pl-PL" sz="3800" b="1" dirty="0" smtClean="0">
                <a:solidFill>
                  <a:schemeClr val="bg1"/>
                </a:solidFill>
              </a:rPr>
              <a:t>Niniejsze </a:t>
            </a:r>
            <a:r>
              <a:rPr lang="pl-PL" sz="3800" b="1" dirty="0">
                <a:solidFill>
                  <a:schemeClr val="bg1"/>
                </a:solidFill>
              </a:rPr>
              <a:t>rozporządzenie ustanawia przepisy dotyczące udzielania zezwoleń na środki ochrony roślin w postaci handlowej oraz ich wprowadzania do obrotu, stosowania i kontroli we Wspólnocie. </a:t>
            </a:r>
            <a:endParaRPr lang="pl-PL" sz="3800" b="1" dirty="0" smtClean="0">
              <a:solidFill>
                <a:schemeClr val="bg1"/>
              </a:solidFill>
            </a:endParaRPr>
          </a:p>
          <a:p>
            <a:pPr marL="942975" indent="-742950" algn="just">
              <a:buAutoNum type="arabicPeriod"/>
            </a:pPr>
            <a:r>
              <a:rPr lang="pl-PL" sz="3800" b="1" dirty="0" smtClean="0">
                <a:solidFill>
                  <a:schemeClr val="bg1"/>
                </a:solidFill>
              </a:rPr>
              <a:t>Niniejsze </a:t>
            </a:r>
            <a:r>
              <a:rPr lang="pl-PL" sz="3800" b="1" dirty="0">
                <a:solidFill>
                  <a:schemeClr val="bg1"/>
                </a:solidFill>
              </a:rPr>
              <a:t>rozporządzenie ustanawia zarówno zasady zatwierdzania substancji czynnych, środków zabezpieczających i synergetyków, które środki ochrony roślin zawierających lub składających się z, i zasady dotyczące adiuwantów i składników obojętnych. </a:t>
            </a:r>
            <a:endParaRPr lang="pl-PL" sz="3800" b="1" dirty="0" smtClean="0">
              <a:solidFill>
                <a:schemeClr val="bg1"/>
              </a:solidFill>
            </a:endParaRPr>
          </a:p>
          <a:p>
            <a:pPr marL="942975" indent="-742950" algn="just">
              <a:buAutoNum type="arabicPeriod"/>
            </a:pPr>
            <a:r>
              <a:rPr lang="pl-PL" sz="3800" b="1" dirty="0" smtClean="0">
                <a:solidFill>
                  <a:schemeClr val="bg1"/>
                </a:solidFill>
              </a:rPr>
              <a:t>Celem </a:t>
            </a:r>
            <a:r>
              <a:rPr lang="pl-PL" sz="3800" b="1" dirty="0">
                <a:solidFill>
                  <a:schemeClr val="bg1"/>
                </a:solidFill>
              </a:rPr>
              <a:t>niniejszego rozporządzenia jest zapewnienie wysokiego poziomu ochrony ludzi i zwierząt oraz środowiska, a także poprawa funkcjonowania rynku wewnętrznego poprzez harmonizację przepisów dotyczących wprowadzania do obrotu środków ochrony roślin, przy jednoczesnej poprawie produkcji rolnej. </a:t>
            </a:r>
            <a:endParaRPr lang="pl-PL" sz="3800" b="1" dirty="0" smtClean="0">
              <a:solidFill>
                <a:schemeClr val="bg1"/>
              </a:solidFill>
            </a:endParaRPr>
          </a:p>
          <a:p>
            <a:pPr marL="942975" indent="-742950" algn="just">
              <a:buAutoNum type="arabicPeriod"/>
            </a:pPr>
            <a:r>
              <a:rPr lang="pl-PL" sz="3800" b="1" dirty="0" smtClean="0">
                <a:solidFill>
                  <a:schemeClr val="bg1"/>
                </a:solidFill>
              </a:rPr>
              <a:t>Przepisy </a:t>
            </a:r>
            <a:r>
              <a:rPr lang="pl-PL" sz="3800" b="1" dirty="0">
                <a:solidFill>
                  <a:schemeClr val="bg1"/>
                </a:solidFill>
              </a:rPr>
              <a:t>niniejszego rozporządzenia opierają się na zasadzie ostrożności w celu zapewnienia, że substancje czynne lub produkty wprowadzane na rynek nie mają szkodliwego wpływu na zdrowie ludzi lub zwierząt lub na środowisko. </a:t>
            </a:r>
            <a:r>
              <a:rPr lang="pl-PL" sz="3800" b="1" dirty="0" smtClean="0">
                <a:solidFill>
                  <a:schemeClr val="bg1"/>
                </a:solidFill>
              </a:rPr>
              <a:t/>
            </a:r>
            <a:br>
              <a:rPr lang="pl-PL" sz="3800" b="1" dirty="0" smtClean="0">
                <a:solidFill>
                  <a:schemeClr val="bg1"/>
                </a:solidFill>
              </a:rPr>
            </a:br>
            <a:r>
              <a:rPr lang="pl-PL" sz="3800" b="1" dirty="0" smtClean="0">
                <a:solidFill>
                  <a:schemeClr val="bg1"/>
                </a:solidFill>
              </a:rPr>
              <a:t>W </a:t>
            </a:r>
            <a:r>
              <a:rPr lang="pl-PL" sz="3800" b="1" dirty="0">
                <a:solidFill>
                  <a:schemeClr val="bg1"/>
                </a:solidFill>
              </a:rPr>
              <a:t>szczególności, Państwa Członkowskie nie mogą uniemożliwiać stosowania zasady ostrożności, w przypadku gdy istnieje naukowa niepewność co do ryzyka w odniesieniu do zdrowia ludzi lub zwierząt lub środowiska stwarzanego przez środki ochrony roślin, które mają być dopuszczone na ich terytorium.</a:t>
            </a:r>
          </a:p>
          <a:p>
            <a:endParaRPr lang="en-US" dirty="0"/>
          </a:p>
        </p:txBody>
      </p:sp>
    </p:spTree>
  </p:cSld>
  <p:clrMapOvr>
    <a:masterClrMapping/>
  </p:clrMapOvr>
  <p:transition>
    <p:wipe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l-PL" sz="3600" b="1" dirty="0" smtClean="0">
                <a:solidFill>
                  <a:schemeClr val="bg1"/>
                </a:solidFill>
                <a:effectLst>
                  <a:outerShdw blurRad="38100" dist="38100" dir="2700000" algn="tl">
                    <a:srgbClr val="000000">
                      <a:alpha val="43137"/>
                    </a:srgbClr>
                  </a:outerShdw>
                </a:effectLst>
              </a:rPr>
              <a:t>Nowe zasady autoryzacji pestycydów</a:t>
            </a:r>
            <a:endParaRPr lang="en-US" sz="36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70000" lnSpcReduction="20000"/>
          </a:bodyPr>
          <a:lstStyle/>
          <a:p>
            <a:pPr>
              <a:buNone/>
            </a:pPr>
            <a:r>
              <a:rPr lang="pl-PL" b="1" dirty="0" smtClean="0">
                <a:solidFill>
                  <a:schemeClr val="bg1"/>
                </a:solidFill>
              </a:rPr>
              <a:t>Załącznik </a:t>
            </a:r>
            <a:r>
              <a:rPr lang="pl-PL" b="1" dirty="0">
                <a:solidFill>
                  <a:schemeClr val="bg1"/>
                </a:solidFill>
              </a:rPr>
              <a:t>II</a:t>
            </a:r>
            <a:br>
              <a:rPr lang="pl-PL" b="1" dirty="0">
                <a:solidFill>
                  <a:schemeClr val="bg1"/>
                </a:solidFill>
              </a:rPr>
            </a:br>
            <a:r>
              <a:rPr lang="pl-PL" b="1" dirty="0">
                <a:solidFill>
                  <a:schemeClr val="bg1"/>
                </a:solidFill>
              </a:rPr>
              <a:t>3,8 </a:t>
            </a:r>
            <a:r>
              <a:rPr lang="pl-PL" b="1" dirty="0" smtClean="0">
                <a:solidFill>
                  <a:schemeClr val="bg1"/>
                </a:solidFill>
              </a:rPr>
              <a:t>EKOTOKSYKOLOGIA</a:t>
            </a:r>
          </a:p>
          <a:p>
            <a:pPr>
              <a:buNone/>
            </a:pPr>
            <a:r>
              <a:rPr lang="pl-PL" b="1" dirty="0">
                <a:solidFill>
                  <a:schemeClr val="bg1"/>
                </a:solidFill>
              </a:rPr>
              <a:t/>
            </a:r>
            <a:br>
              <a:rPr lang="pl-PL" b="1" dirty="0">
                <a:solidFill>
                  <a:schemeClr val="bg1"/>
                </a:solidFill>
              </a:rPr>
            </a:br>
            <a:r>
              <a:rPr lang="pl-PL" b="1" dirty="0">
                <a:solidFill>
                  <a:schemeClr val="bg1"/>
                </a:solidFill>
              </a:rPr>
              <a:t>3.8.3.Substancja czynna, środek zabezpieczający lub synergetyk zatwierdza się wyłącznie wtedy, gdy w oparciu o odpowiednią ocenę ryzyka na podstawie wspólnotowych lub międzynarodowych wytycznych dotyczących badań, że stosowanie w ramach proponowanych warunków stosowania środki ochrony roślin zawierające tę substancję czynną, środek zabezpieczający lub synergetyk:</a:t>
            </a:r>
            <a:br>
              <a:rPr lang="pl-PL" b="1" dirty="0">
                <a:solidFill>
                  <a:schemeClr val="bg1"/>
                </a:solidFill>
              </a:rPr>
            </a:br>
            <a:r>
              <a:rPr lang="pl-PL" b="1" dirty="0">
                <a:solidFill>
                  <a:schemeClr val="bg1"/>
                </a:solidFill>
              </a:rPr>
              <a:t>- Doprowadzi do niewielkiego narażenia pszczół miodnych, lub</a:t>
            </a:r>
            <a:br>
              <a:rPr lang="pl-PL" b="1" dirty="0">
                <a:solidFill>
                  <a:schemeClr val="bg1"/>
                </a:solidFill>
              </a:rPr>
            </a:br>
            <a:r>
              <a:rPr lang="pl-PL" b="1" dirty="0">
                <a:solidFill>
                  <a:schemeClr val="bg1"/>
                </a:solidFill>
              </a:rPr>
              <a:t>- Nie ma niedopuszczalnych ostrych lub przewlekłych skutków dla przeżycia i rozwoju kolonii, z uwzględnieniem skutków dla larw pszczół miodnych i zachowania pszczół miodnych.</a:t>
            </a:r>
            <a:r>
              <a:rPr lang="pl-PL" dirty="0"/>
              <a:t/>
            </a:r>
            <a:br>
              <a:rPr lang="pl-PL" dirty="0"/>
            </a:br>
            <a:endParaRPr lang="en-US" dirty="0"/>
          </a:p>
        </p:txBody>
      </p:sp>
    </p:spTree>
  </p:cSld>
  <p:clrMapOvr>
    <a:masterClrMapping/>
  </p:clrMapOvr>
  <p:transition>
    <p:wipe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832648"/>
          </a:xfrm>
        </p:spPr>
        <p:txBody>
          <a:bodyPr>
            <a:normAutofit fontScale="85000" lnSpcReduction="10000"/>
          </a:bodyPr>
          <a:lstStyle/>
          <a:p>
            <a:pPr>
              <a:buNone/>
            </a:pPr>
            <a:r>
              <a:rPr lang="pl-PL" b="1" dirty="0">
                <a:solidFill>
                  <a:srgbClr val="FFFF00"/>
                </a:solidFill>
              </a:rPr>
              <a:t>DYREKTYWA 2001/82/WE PARLAMENTU EUROPEJSKIEGO I RADY z dnia 6 listopada 2001 </a:t>
            </a:r>
            <a:r>
              <a:rPr lang="pl-PL" b="1" dirty="0" smtClean="0">
                <a:solidFill>
                  <a:srgbClr val="FFFF00"/>
                </a:solidFill>
              </a:rPr>
              <a:t>roku</a:t>
            </a:r>
          </a:p>
          <a:p>
            <a:pPr>
              <a:buNone/>
            </a:pPr>
            <a:r>
              <a:rPr lang="pl-PL" b="1" dirty="0" smtClean="0"/>
              <a:t>	</a:t>
            </a:r>
            <a:r>
              <a:rPr lang="pl-PL" b="1" dirty="0" smtClean="0">
                <a:solidFill>
                  <a:schemeClr val="bg1"/>
                </a:solidFill>
              </a:rPr>
              <a:t>w </a:t>
            </a:r>
            <a:r>
              <a:rPr lang="pl-PL" b="1" dirty="0">
                <a:solidFill>
                  <a:schemeClr val="bg1"/>
                </a:solidFill>
              </a:rPr>
              <a:t>sprawie wspólnotowego kodeksu odnoszącego się do weterynaryjnych produktów leczniczych</a:t>
            </a:r>
            <a:br>
              <a:rPr lang="pl-PL" b="1" dirty="0">
                <a:solidFill>
                  <a:schemeClr val="bg1"/>
                </a:solidFill>
              </a:rPr>
            </a:br>
            <a:r>
              <a:rPr lang="pl-PL" b="1" dirty="0">
                <a:solidFill>
                  <a:schemeClr val="bg1"/>
                </a:solidFill>
              </a:rPr>
              <a:t>Co MRL jest? </a:t>
            </a:r>
            <a:endParaRPr lang="pl-PL" b="1" dirty="0" smtClean="0">
              <a:solidFill>
                <a:schemeClr val="bg1"/>
              </a:solidFill>
            </a:endParaRPr>
          </a:p>
          <a:p>
            <a:pPr>
              <a:buNone/>
            </a:pPr>
            <a:r>
              <a:rPr lang="pl-PL" b="1" dirty="0" smtClean="0">
                <a:solidFill>
                  <a:schemeClr val="bg1"/>
                </a:solidFill>
              </a:rPr>
              <a:t>	Artykuł </a:t>
            </a:r>
            <a:r>
              <a:rPr lang="pl-PL" b="1" dirty="0">
                <a:solidFill>
                  <a:schemeClr val="bg1"/>
                </a:solidFill>
              </a:rPr>
              <a:t>6 1</a:t>
            </a:r>
            <a:r>
              <a:rPr lang="pl-PL" b="1" dirty="0" smtClean="0">
                <a:solidFill>
                  <a:schemeClr val="bg1"/>
                </a:solidFill>
              </a:rPr>
              <a:t>.</a:t>
            </a:r>
          </a:p>
          <a:p>
            <a:pPr>
              <a:buNone/>
            </a:pPr>
            <a:r>
              <a:rPr lang="pl-PL" b="1" dirty="0" smtClean="0">
                <a:solidFill>
                  <a:schemeClr val="bg1"/>
                </a:solidFill>
              </a:rPr>
              <a:t>	Weterynaryjny </a:t>
            </a:r>
            <a:r>
              <a:rPr lang="pl-PL" b="1" dirty="0">
                <a:solidFill>
                  <a:schemeClr val="bg1"/>
                </a:solidFill>
              </a:rPr>
              <a:t>produkt leczniczy nie może być przedmiotem pozwolenia na dopuszczenie do obrotu do celów podawania go do jednego lub więcej gatunków zwierząt produkujących żywność, chyba że substancje farmakologicznie czynne, które zawiera są w załącznikach I, II lub III do rozporządzenia (EWG) nr 2377 / 90.</a:t>
            </a:r>
            <a:br>
              <a:rPr lang="pl-PL" b="1" dirty="0">
                <a:solidFill>
                  <a:schemeClr val="bg1"/>
                </a:solidFill>
              </a:rPr>
            </a:br>
            <a:r>
              <a:rPr lang="pl-PL" b="1" dirty="0">
                <a:solidFill>
                  <a:schemeClr val="bg1"/>
                </a:solidFill>
              </a:rPr>
              <a:t>ROZPORZĄDZENIE KOMISJI (UE) nr 37/2010</a:t>
            </a:r>
          </a:p>
          <a:p>
            <a:endParaRPr lang="en-US" dirty="0"/>
          </a:p>
        </p:txBody>
      </p:sp>
    </p:spTree>
  </p:cSld>
  <p:clrMapOvr>
    <a:masterClrMapping/>
  </p:clrMapOvr>
  <p:transition>
    <p:wipe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6120680"/>
          </a:xfrm>
        </p:spPr>
        <p:txBody>
          <a:bodyPr>
            <a:normAutofit fontScale="70000" lnSpcReduction="20000"/>
          </a:bodyPr>
          <a:lstStyle/>
          <a:p>
            <a:pPr>
              <a:buNone/>
            </a:pPr>
            <a:r>
              <a:rPr lang="pl-PL" b="1" dirty="0">
                <a:solidFill>
                  <a:srgbClr val="FFFF00"/>
                </a:solidFill>
              </a:rPr>
              <a:t>ROZPORZ</a:t>
            </a:r>
            <a:r>
              <a:rPr lang="pl-PL" dirty="0">
                <a:solidFill>
                  <a:srgbClr val="FFFF00"/>
                </a:solidFill>
              </a:rPr>
              <a:t>ĄDZENIE KOMISJI (UE) nr 37/2010 z dnia 22 grudnia 2009 </a:t>
            </a:r>
            <a:r>
              <a:rPr lang="pl-PL" dirty="0" smtClean="0">
                <a:solidFill>
                  <a:srgbClr val="FFFF00"/>
                </a:solidFill>
              </a:rPr>
              <a:t>roku</a:t>
            </a:r>
          </a:p>
          <a:p>
            <a:pPr algn="just">
              <a:buNone/>
            </a:pPr>
            <a:r>
              <a:rPr lang="pl-PL" dirty="0" smtClean="0"/>
              <a:t>	</a:t>
            </a:r>
            <a:r>
              <a:rPr lang="pl-PL" b="1" dirty="0" smtClean="0">
                <a:solidFill>
                  <a:schemeClr val="bg1"/>
                </a:solidFill>
              </a:rPr>
              <a:t>w </a:t>
            </a:r>
            <a:r>
              <a:rPr lang="pl-PL" b="1" dirty="0">
                <a:solidFill>
                  <a:schemeClr val="bg1"/>
                </a:solidFill>
              </a:rPr>
              <a:t>sprawie substancji farmakologicznie czynnych i ich klasyfikacji </a:t>
            </a:r>
            <a:r>
              <a:rPr lang="pl-PL" b="1" dirty="0" smtClean="0">
                <a:solidFill>
                  <a:schemeClr val="bg1"/>
                </a:solidFill>
              </a:rPr>
              <a:t/>
            </a:r>
            <a:br>
              <a:rPr lang="pl-PL" b="1" dirty="0" smtClean="0">
                <a:solidFill>
                  <a:schemeClr val="bg1"/>
                </a:solidFill>
              </a:rPr>
            </a:br>
            <a:r>
              <a:rPr lang="pl-PL" b="1" dirty="0" smtClean="0">
                <a:solidFill>
                  <a:schemeClr val="bg1"/>
                </a:solidFill>
              </a:rPr>
              <a:t>w </a:t>
            </a:r>
            <a:r>
              <a:rPr lang="pl-PL" b="1" dirty="0">
                <a:solidFill>
                  <a:schemeClr val="bg1"/>
                </a:solidFill>
              </a:rPr>
              <a:t>odniesieniu do maksymalnych limitów pozostałości w środkach spożywczych </a:t>
            </a:r>
            <a:r>
              <a:rPr lang="pl-PL" b="1" dirty="0" smtClean="0">
                <a:solidFill>
                  <a:schemeClr val="bg1"/>
                </a:solidFill>
              </a:rPr>
              <a:t>pochodzenia zwierzęcego. Uwzględniając </a:t>
            </a:r>
            <a:r>
              <a:rPr lang="pl-PL" b="1" dirty="0">
                <a:solidFill>
                  <a:schemeClr val="bg1"/>
                </a:solidFill>
              </a:rPr>
              <a:t>rozporządzenie (WE) nr 470/2009 Parlamentu Europejskiego </a:t>
            </a:r>
            <a:r>
              <a:rPr lang="pl-PL" b="1" dirty="0" smtClean="0">
                <a:solidFill>
                  <a:schemeClr val="bg1"/>
                </a:solidFill>
              </a:rPr>
              <a:t/>
            </a:r>
            <a:br>
              <a:rPr lang="pl-PL" b="1" dirty="0" smtClean="0">
                <a:solidFill>
                  <a:schemeClr val="bg1"/>
                </a:solidFill>
              </a:rPr>
            </a:br>
            <a:r>
              <a:rPr lang="pl-PL" b="1" dirty="0" smtClean="0">
                <a:solidFill>
                  <a:schemeClr val="bg1"/>
                </a:solidFill>
              </a:rPr>
              <a:t>i </a:t>
            </a:r>
            <a:r>
              <a:rPr lang="pl-PL" b="1" dirty="0">
                <a:solidFill>
                  <a:schemeClr val="bg1"/>
                </a:solidFill>
              </a:rPr>
              <a:t>Rady z dnia 6 maja 2009 r. ustanawiające wspólnotowe procedury określania maksymalnych limitów pozostałości substancji farmakologicznie czynnych w środkach spożywczych pochodzenia zwierzęcego oraz uchylające rozporządzenie Rady (EWG) nr 2377/90 oraz zmieniające dyrektywę 2001/82/WE Parlamentu Europejskiego i Rady oraz rozporządzenie (WE) nr 726/2004 Parlamentu Europejskiego i Rady (1), w szczególności jego art 27 (1), uwzględniając wniosek Komisji, w celu ochrony zdrowia publicznego, substancje czynne, na podstawie naukowej oceny bezpieczeństwa tych substancji, zostały sklasyfikowane w czterech załącznikach do rozporządzenia Rady (EWG) nr 2377/90 </a:t>
            </a:r>
            <a:r>
              <a:rPr lang="pl-PL" b="1" dirty="0" smtClean="0">
                <a:solidFill>
                  <a:schemeClr val="bg1"/>
                </a:solidFill>
              </a:rPr>
              <a:t/>
            </a:r>
            <a:br>
              <a:rPr lang="pl-PL" b="1" dirty="0" smtClean="0">
                <a:solidFill>
                  <a:schemeClr val="bg1"/>
                </a:solidFill>
              </a:rPr>
            </a:br>
            <a:r>
              <a:rPr lang="pl-PL" b="1" dirty="0" smtClean="0">
                <a:solidFill>
                  <a:schemeClr val="bg1"/>
                </a:solidFill>
              </a:rPr>
              <a:t>z </a:t>
            </a:r>
            <a:r>
              <a:rPr lang="pl-PL" b="1" dirty="0">
                <a:solidFill>
                  <a:schemeClr val="bg1"/>
                </a:solidFill>
              </a:rPr>
              <a:t>dnia 26 czerwca 1990 r. ustanawiające wspólnotową procedurę dlaustalenie maksymalnych limitów pozostałości weterynaryjnych produktów leczniczych w środkach spożywczych pochodzenia zwierzęcego.</a:t>
            </a:r>
          </a:p>
          <a:p>
            <a:endParaRPr lang="en-US" dirty="0"/>
          </a:p>
        </p:txBody>
      </p:sp>
    </p:spTree>
  </p:cSld>
  <p:clrMapOvr>
    <a:masterClrMapping/>
  </p:clrMapOvr>
  <p:transition>
    <p:wipe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760640"/>
          </a:xfrm>
        </p:spPr>
        <p:txBody>
          <a:bodyPr>
            <a:normAutofit fontScale="92500"/>
          </a:bodyPr>
          <a:lstStyle/>
          <a:p>
            <a:pPr algn="just">
              <a:buNone/>
            </a:pPr>
            <a:r>
              <a:rPr lang="pl-PL" b="1" dirty="0">
                <a:solidFill>
                  <a:srgbClr val="FFFF00"/>
                </a:solidFill>
              </a:rPr>
              <a:t>ROZPORZĄDZENIE KOMISJI (UE) nr 37/2010</a:t>
            </a:r>
            <a:r>
              <a:rPr lang="pl-PL" dirty="0"/>
              <a:t/>
            </a:r>
            <a:br>
              <a:rPr lang="pl-PL" dirty="0"/>
            </a:br>
            <a:r>
              <a:rPr lang="pl-PL" sz="3000" b="1" dirty="0">
                <a:solidFill>
                  <a:schemeClr val="bg1"/>
                </a:solidFill>
              </a:rPr>
              <a:t>Ze względu na łatwość użycia, wszystkich substancji farmakologicznie czynnych, powinny być wymienione w jednym załączniku, w kolejności alfabetycznej. Dla jasności, dwie oddzielne tabele powinny zostać ustalone: ​​jedną dla dozwolonych substancji, wymienionych w załącznikach I, II i III do rozporządzenia (EWG) nr 2377/90 i jeden dla substancji zabronionych, wymienionych </a:t>
            </a:r>
            <a:r>
              <a:rPr lang="pl-PL" sz="3000" b="1" dirty="0" smtClean="0">
                <a:solidFill>
                  <a:schemeClr val="bg1"/>
                </a:solidFill>
              </a:rPr>
              <a:t/>
            </a:r>
            <a:br>
              <a:rPr lang="pl-PL" sz="3000" b="1" dirty="0" smtClean="0">
                <a:solidFill>
                  <a:schemeClr val="bg1"/>
                </a:solidFill>
              </a:rPr>
            </a:br>
            <a:r>
              <a:rPr lang="pl-PL" sz="3000" b="1" dirty="0" smtClean="0">
                <a:solidFill>
                  <a:schemeClr val="bg1"/>
                </a:solidFill>
              </a:rPr>
              <a:t>w </a:t>
            </a:r>
            <a:r>
              <a:rPr lang="pl-PL" sz="3000" b="1" dirty="0">
                <a:solidFill>
                  <a:schemeClr val="bg1"/>
                </a:solidFill>
              </a:rPr>
              <a:t>załączniku IV do tego rozporządzenia. Środki przewidziane w niniejszym rozporządzeniu są zgodne z opinią Stałego Komitetu ds. Weterynaryjnych Produktów </a:t>
            </a:r>
            <a:r>
              <a:rPr lang="pl-PL" sz="3000" b="1" dirty="0" smtClean="0">
                <a:solidFill>
                  <a:schemeClr val="bg1"/>
                </a:solidFill>
              </a:rPr>
              <a:t>Leczniczych.</a:t>
            </a:r>
            <a:endParaRPr lang="pl-PL" sz="3000" b="1" dirty="0">
              <a:solidFill>
                <a:schemeClr val="bg1"/>
              </a:solidFill>
            </a:endParaRPr>
          </a:p>
          <a:p>
            <a:endParaRPr lang="en-US" dirty="0"/>
          </a:p>
        </p:txBody>
      </p:sp>
    </p:spTree>
  </p:cSld>
  <p:clrMapOvr>
    <a:masterClrMapping/>
  </p:clrMapOvr>
  <p:transition>
    <p:wipe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pl-PL" sz="3600" b="1" dirty="0" smtClean="0">
                <a:solidFill>
                  <a:schemeClr val="bg1"/>
                </a:solidFill>
                <a:effectLst>
                  <a:outerShdw blurRad="38100" dist="38100" dir="2700000" algn="tl">
                    <a:srgbClr val="000000">
                      <a:alpha val="43137"/>
                    </a:srgbClr>
                  </a:outerShdw>
                </a:effectLst>
              </a:rPr>
              <a:t>Import żywych pszczół z krajów trzecich</a:t>
            </a:r>
            <a:endParaRPr lang="en-US" sz="3600" b="1" dirty="0">
              <a:solidFill>
                <a:schemeClr val="bg1"/>
              </a:solidFill>
            </a:endParaRPr>
          </a:p>
        </p:txBody>
      </p:sp>
      <p:sp>
        <p:nvSpPr>
          <p:cNvPr id="3" name="Content Placeholder 2"/>
          <p:cNvSpPr>
            <a:spLocks noGrp="1"/>
          </p:cNvSpPr>
          <p:nvPr>
            <p:ph idx="1"/>
          </p:nvPr>
        </p:nvSpPr>
        <p:spPr>
          <a:xfrm>
            <a:off x="539552" y="1700809"/>
            <a:ext cx="8013576" cy="3600400"/>
          </a:xfrm>
        </p:spPr>
        <p:txBody>
          <a:bodyPr>
            <a:normAutofit lnSpcReduction="10000"/>
          </a:bodyPr>
          <a:lstStyle/>
          <a:p>
            <a:pPr algn="just">
              <a:buNone/>
            </a:pPr>
            <a:r>
              <a:rPr lang="pl-PL" b="1" dirty="0" smtClean="0">
                <a:solidFill>
                  <a:schemeClr val="bg1"/>
                </a:solidFill>
              </a:rPr>
              <a:t>WCZEŚNIEJ</a:t>
            </a:r>
            <a:r>
              <a:rPr lang="pl-PL" dirty="0" smtClean="0"/>
              <a:t>	</a:t>
            </a:r>
          </a:p>
          <a:p>
            <a:pPr algn="just">
              <a:buNone/>
            </a:pPr>
            <a:r>
              <a:rPr lang="pl-PL" sz="2800" b="1" dirty="0" smtClean="0">
                <a:solidFill>
                  <a:schemeClr val="bg1"/>
                </a:solidFill>
              </a:rPr>
              <a:t>	</a:t>
            </a:r>
            <a:r>
              <a:rPr lang="pl-PL" sz="2800" b="1" dirty="0" smtClean="0">
                <a:solidFill>
                  <a:srgbClr val="FFFF00"/>
                </a:solidFill>
              </a:rPr>
              <a:t>Regulowany był decyzją </a:t>
            </a:r>
            <a:r>
              <a:rPr lang="pl-PL" sz="2800" b="1" dirty="0">
                <a:solidFill>
                  <a:srgbClr val="FFFF00"/>
                </a:solidFill>
              </a:rPr>
              <a:t>Komisji 2003/881/WE </a:t>
            </a:r>
            <a:r>
              <a:rPr lang="pl-PL" sz="2800" b="1" dirty="0" smtClean="0">
                <a:solidFill>
                  <a:srgbClr val="FFFF00"/>
                </a:solidFill>
              </a:rPr>
              <a:t/>
            </a:r>
            <a:br>
              <a:rPr lang="pl-PL" sz="2800" b="1" dirty="0" smtClean="0">
                <a:solidFill>
                  <a:srgbClr val="FFFF00"/>
                </a:solidFill>
              </a:rPr>
            </a:br>
            <a:r>
              <a:rPr lang="pl-PL" sz="2800" b="1" dirty="0" smtClean="0">
                <a:solidFill>
                  <a:srgbClr val="FFFF00"/>
                </a:solidFill>
              </a:rPr>
              <a:t>z </a:t>
            </a:r>
            <a:r>
              <a:rPr lang="pl-PL" sz="2800" b="1" dirty="0">
                <a:solidFill>
                  <a:srgbClr val="FFFF00"/>
                </a:solidFill>
              </a:rPr>
              <a:t>dnia 11 grudnia 2003 </a:t>
            </a:r>
            <a:r>
              <a:rPr lang="pl-PL" sz="2800" b="1" dirty="0" smtClean="0">
                <a:solidFill>
                  <a:srgbClr val="FFFF00"/>
                </a:solidFill>
              </a:rPr>
              <a:t>roku</a:t>
            </a:r>
            <a:r>
              <a:rPr lang="pl-PL" sz="2800" b="1" dirty="0" smtClean="0">
                <a:solidFill>
                  <a:schemeClr val="bg1"/>
                </a:solidFill>
              </a:rPr>
              <a:t> </a:t>
            </a:r>
          </a:p>
          <a:p>
            <a:pPr algn="just">
              <a:buNone/>
            </a:pPr>
            <a:r>
              <a:rPr lang="pl-PL" sz="2800" b="1" dirty="0" smtClean="0">
                <a:solidFill>
                  <a:schemeClr val="bg1"/>
                </a:solidFill>
              </a:rPr>
              <a:t>	w </a:t>
            </a:r>
            <a:r>
              <a:rPr lang="pl-PL" sz="2800" b="1" dirty="0">
                <a:solidFill>
                  <a:schemeClr val="bg1"/>
                </a:solidFill>
              </a:rPr>
              <a:t>sprawie zdrowia zwierząt oraz warunki wystawiania świadectw przy przywozie pszczół (Apis mellifera i Bombus spp.) z określonych państw trzecich oraz </a:t>
            </a:r>
            <a:r>
              <a:rPr lang="pl-PL" sz="2800" b="1" dirty="0" smtClean="0">
                <a:solidFill>
                  <a:schemeClr val="bg1"/>
                </a:solidFill>
              </a:rPr>
              <a:t>uchylony decyzją 2000/462/WE.</a:t>
            </a:r>
            <a:endParaRPr lang="pl-PL" sz="2800" b="1" dirty="0">
              <a:solidFill>
                <a:schemeClr val="bg1"/>
              </a:solidFill>
            </a:endParaRPr>
          </a:p>
          <a:p>
            <a:endParaRPr lang="en-US" b="1" dirty="0"/>
          </a:p>
        </p:txBody>
      </p:sp>
    </p:spTree>
  </p:cSld>
  <p:clrMapOvr>
    <a:masterClrMapping/>
  </p:clrMapOvr>
  <p:transition>
    <p:wipe di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403648"/>
          </a:xfrm>
        </p:spPr>
        <p:txBody>
          <a:bodyPr>
            <a:normAutofit fontScale="90000"/>
          </a:bodyPr>
          <a:lstStyle/>
          <a:p>
            <a:r>
              <a:rPr lang="pl-PL" sz="1800" b="1" dirty="0" smtClean="0">
                <a:solidFill>
                  <a:schemeClr val="bg1"/>
                </a:solidFill>
                <a:effectLst>
                  <a:outerShdw blurRad="38100" dist="38100" dir="2700000" algn="tl">
                    <a:srgbClr val="000000">
                      <a:alpha val="43137"/>
                    </a:srgbClr>
                  </a:outerShdw>
                </a:effectLst>
              </a:rPr>
              <a:t>ROZPORZĄDZENIE KOMISJI (UE) nr 37/2010</a:t>
            </a:r>
            <a:br>
              <a:rPr lang="pl-PL" sz="1800" b="1" dirty="0" smtClean="0">
                <a:solidFill>
                  <a:schemeClr val="bg1"/>
                </a:solidFill>
                <a:effectLst>
                  <a:outerShdw blurRad="38100" dist="38100" dir="2700000" algn="tl">
                    <a:srgbClr val="000000">
                      <a:alpha val="43137"/>
                    </a:srgbClr>
                  </a:outerShdw>
                </a:effectLst>
              </a:rPr>
            </a:br>
            <a:r>
              <a:rPr lang="pl-PL" sz="1800" b="1" dirty="0" smtClean="0">
                <a:solidFill>
                  <a:schemeClr val="bg1"/>
                </a:solidFill>
                <a:effectLst>
                  <a:outerShdw blurRad="38100" dist="38100" dir="2700000" algn="tl">
                    <a:srgbClr val="000000">
                      <a:alpha val="43137"/>
                    </a:srgbClr>
                  </a:outerShdw>
                </a:effectLst>
              </a:rPr>
              <a:t>Tabela 1 dozwolone substancje</a:t>
            </a:r>
            <a:br>
              <a:rPr lang="pl-PL" sz="1800" b="1" dirty="0" smtClean="0">
                <a:solidFill>
                  <a:schemeClr val="bg1"/>
                </a:solidFill>
                <a:effectLst>
                  <a:outerShdw blurRad="38100" dist="38100" dir="2700000" algn="tl">
                    <a:srgbClr val="000000">
                      <a:alpha val="43137"/>
                    </a:srgbClr>
                  </a:outerShdw>
                </a:effectLst>
              </a:rPr>
            </a:br>
            <a:r>
              <a:rPr lang="pl-PL" sz="1800" b="1" dirty="0" smtClean="0">
                <a:solidFill>
                  <a:schemeClr val="bg1"/>
                </a:solidFill>
                <a:effectLst>
                  <a:outerShdw blurRad="38100" dist="38100" dir="2700000" algn="tl">
                    <a:srgbClr val="000000">
                      <a:alpha val="43137"/>
                    </a:srgbClr>
                  </a:outerShdw>
                </a:effectLst>
              </a:rPr>
              <a:t>Farmakologicznie czynne Pozostałość znacznikowa Gatunki zwierząt MRL Tkanki docelowe innych przepisów (zgodnie z art.. 14 (7) rozporządzenia (WE) nr 470/2009)</a:t>
            </a:r>
            <a:r>
              <a:rPr lang="pl-PL" sz="3100" dirty="0" smtClean="0"/>
              <a:t/>
            </a:r>
            <a:br>
              <a:rPr lang="pl-PL" sz="3100" dirty="0" smtClean="0"/>
            </a:br>
            <a:endParaRPr lang="en-US" sz="3100" dirty="0"/>
          </a:p>
        </p:txBody>
      </p:sp>
      <p:pic>
        <p:nvPicPr>
          <p:cNvPr id="8194" name="Picture 2"/>
          <p:cNvPicPr>
            <a:picLocks noChangeAspect="1" noChangeArrowheads="1"/>
          </p:cNvPicPr>
          <p:nvPr/>
        </p:nvPicPr>
        <p:blipFill>
          <a:blip r:embed="rId2" cstate="print"/>
          <a:srcRect/>
          <a:stretch>
            <a:fillRect/>
          </a:stretch>
        </p:blipFill>
        <p:spPr bwMode="auto">
          <a:xfrm>
            <a:off x="214283" y="1484784"/>
            <a:ext cx="8643998" cy="5373216"/>
          </a:xfrm>
          <a:prstGeom prst="rect">
            <a:avLst/>
          </a:prstGeom>
          <a:noFill/>
          <a:ln w="9525">
            <a:noFill/>
            <a:miter lim="800000"/>
            <a:headEnd/>
            <a:tailEnd/>
          </a:ln>
          <a:effectLst/>
        </p:spPr>
      </p:pic>
    </p:spTree>
  </p:cSld>
  <p:clrMapOvr>
    <a:masterClrMapping/>
  </p:clrMapOvr>
  <p:transition>
    <p:wipe di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cstate="print"/>
          <a:srcRect/>
          <a:stretch>
            <a:fillRect/>
          </a:stretch>
        </p:blipFill>
        <p:spPr bwMode="auto">
          <a:xfrm>
            <a:off x="214282" y="116632"/>
            <a:ext cx="8715436" cy="6408712"/>
          </a:xfrm>
          <a:prstGeom prst="rect">
            <a:avLst/>
          </a:prstGeom>
          <a:noFill/>
          <a:ln w="9525">
            <a:noFill/>
            <a:miter lim="800000"/>
            <a:headEnd/>
            <a:tailEnd/>
          </a:ln>
          <a:effectLst/>
        </p:spPr>
      </p:pic>
    </p:spTree>
  </p:cSld>
  <p:clrMapOvr>
    <a:masterClrMapping/>
  </p:clrMapOvr>
  <p:transition>
    <p:wipe di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976664"/>
          </a:xfrm>
        </p:spPr>
        <p:txBody>
          <a:bodyPr>
            <a:normAutofit fontScale="77500" lnSpcReduction="20000"/>
          </a:bodyPr>
          <a:lstStyle/>
          <a:p>
            <a:pPr>
              <a:buNone/>
            </a:pPr>
            <a:r>
              <a:rPr lang="pl-PL" b="1" dirty="0">
                <a:solidFill>
                  <a:srgbClr val="FFFF00"/>
                </a:solidFill>
              </a:rPr>
              <a:t>DYREKTYWA 2001/82/WE PARLAMENTU EUROPEJSKIEGO I RADY z dnia 6 listopada 2001 </a:t>
            </a:r>
            <a:r>
              <a:rPr lang="pl-PL" b="1" dirty="0" smtClean="0">
                <a:solidFill>
                  <a:srgbClr val="FFFF00"/>
                </a:solidFill>
              </a:rPr>
              <a:t>roku</a:t>
            </a:r>
          </a:p>
          <a:p>
            <a:pPr>
              <a:buNone/>
            </a:pPr>
            <a:r>
              <a:rPr lang="pl-PL" b="1" dirty="0" smtClean="0"/>
              <a:t>	</a:t>
            </a:r>
            <a:r>
              <a:rPr lang="pl-PL" b="1" dirty="0" smtClean="0">
                <a:solidFill>
                  <a:schemeClr val="bg1"/>
                </a:solidFill>
              </a:rPr>
              <a:t>w </a:t>
            </a:r>
            <a:r>
              <a:rPr lang="pl-PL" b="1" dirty="0">
                <a:solidFill>
                  <a:schemeClr val="bg1"/>
                </a:solidFill>
              </a:rPr>
              <a:t>sprawie wspólnotowego kodeksu odnoszącego się do weterynaryjnych produktów </a:t>
            </a:r>
            <a:r>
              <a:rPr lang="pl-PL" b="1" dirty="0" smtClean="0">
                <a:solidFill>
                  <a:schemeClr val="bg1"/>
                </a:solidFill>
              </a:rPr>
              <a:t>leczniczych</a:t>
            </a:r>
          </a:p>
          <a:p>
            <a:pPr>
              <a:buNone/>
            </a:pPr>
            <a:r>
              <a:rPr lang="pl-PL" b="1" dirty="0">
                <a:solidFill>
                  <a:schemeClr val="bg1"/>
                </a:solidFill>
              </a:rPr>
              <a:t/>
            </a:r>
            <a:br>
              <a:rPr lang="pl-PL" b="1" dirty="0">
                <a:solidFill>
                  <a:schemeClr val="bg1"/>
                </a:solidFill>
              </a:rPr>
            </a:br>
            <a:r>
              <a:rPr lang="pl-PL" b="1" dirty="0">
                <a:solidFill>
                  <a:schemeClr val="bg1"/>
                </a:solidFill>
              </a:rPr>
              <a:t>Artykuł </a:t>
            </a:r>
            <a:r>
              <a:rPr lang="pl-PL" b="1" dirty="0" smtClean="0">
                <a:solidFill>
                  <a:schemeClr val="bg1"/>
                </a:solidFill>
              </a:rPr>
              <a:t>11</a:t>
            </a:r>
            <a:r>
              <a:rPr lang="pl-PL" b="1" dirty="0">
                <a:solidFill>
                  <a:schemeClr val="bg1"/>
                </a:solidFill>
              </a:rPr>
              <a:t/>
            </a:r>
            <a:br>
              <a:rPr lang="pl-PL" b="1" dirty="0">
                <a:solidFill>
                  <a:schemeClr val="bg1"/>
                </a:solidFill>
              </a:rPr>
            </a:br>
            <a:r>
              <a:rPr lang="pl-PL" b="1" dirty="0">
                <a:solidFill>
                  <a:schemeClr val="bg1"/>
                </a:solidFill>
              </a:rPr>
              <a:t>1. Państwa członkowskie podejmują środki niezbędne do zapewnienia, że, jeżeli nie ma dopuszczonego weterynaryjnego produktu leczniczego w Państwie Członkowskim na chorobę dotykającą gatunki zwierząt, </a:t>
            </a:r>
            <a:r>
              <a:rPr lang="pl-PL" b="1" dirty="0" smtClean="0">
                <a:solidFill>
                  <a:schemeClr val="bg1"/>
                </a:solidFill>
              </a:rPr>
              <a:t/>
            </a:r>
            <a:br>
              <a:rPr lang="pl-PL" b="1" dirty="0" smtClean="0">
                <a:solidFill>
                  <a:schemeClr val="bg1"/>
                </a:solidFill>
              </a:rPr>
            </a:br>
            <a:r>
              <a:rPr lang="pl-PL" b="1" dirty="0" smtClean="0">
                <a:solidFill>
                  <a:schemeClr val="bg1"/>
                </a:solidFill>
              </a:rPr>
              <a:t>w </a:t>
            </a:r>
            <a:r>
              <a:rPr lang="pl-PL" b="1" dirty="0">
                <a:solidFill>
                  <a:schemeClr val="bg1"/>
                </a:solidFill>
              </a:rPr>
              <a:t>drodze wyjątku, właściwy lekarz weterynarii może, na swoją własną odpowiedzialność, w szczególności w celu uniknięcia wywołania niepotrzebnego cierpienia, zastosować leczenie danych zwierząt w konkretnym gospodarstwie z:</a:t>
            </a:r>
            <a:br>
              <a:rPr lang="pl-PL" b="1" dirty="0">
                <a:solidFill>
                  <a:schemeClr val="bg1"/>
                </a:solidFill>
              </a:rPr>
            </a:br>
            <a:r>
              <a:rPr lang="pl-PL" b="1" dirty="0">
                <a:solidFill>
                  <a:schemeClr val="bg1"/>
                </a:solidFill>
              </a:rPr>
              <a:t>Aby korzystać z leków off-label ściśle ograniczona. Procedura ta nosi nazwę "kaskady"</a:t>
            </a:r>
          </a:p>
          <a:p>
            <a:endParaRPr lang="en-US" dirty="0"/>
          </a:p>
        </p:txBody>
      </p:sp>
    </p:spTree>
  </p:cSld>
  <p:clrMapOvr>
    <a:masterClrMapping/>
  </p:clrMapOvr>
  <p:transition>
    <p:wipe di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976664"/>
          </a:xfrm>
        </p:spPr>
        <p:txBody>
          <a:bodyPr>
            <a:normAutofit fontScale="70000" lnSpcReduction="20000"/>
          </a:bodyPr>
          <a:lstStyle/>
          <a:p>
            <a:pPr>
              <a:buNone/>
            </a:pPr>
            <a:r>
              <a:rPr lang="pl-PL" sz="3400" b="1" dirty="0">
                <a:solidFill>
                  <a:schemeClr val="bg1"/>
                </a:solidFill>
              </a:rPr>
              <a:t>Artykuł 11</a:t>
            </a:r>
            <a:br>
              <a:rPr lang="pl-PL" sz="3400" b="1" dirty="0">
                <a:solidFill>
                  <a:schemeClr val="bg1"/>
                </a:solidFill>
              </a:rPr>
            </a:br>
            <a:r>
              <a:rPr lang="pl-PL" sz="3400" b="1" dirty="0">
                <a:solidFill>
                  <a:schemeClr val="bg1"/>
                </a:solidFill>
              </a:rPr>
              <a:t>(a) weterynaryjny produkt leczniczy dopuszczony do obrotu w danym państwie członkowskim na mocy niniejszej dyrektywy lub na mocy rozporządzenia (WE) nr 726/2004 do użytku z innego gatunku zwierzęcia lub dla innych uwarunkowań dla tego samego gatunku, lub (b) jeżeli nie ma produktów, o których mowa w pkt (a), albo: (i) produktu leczniczego dopuszczonego do stosowania u ludzi w tym Państwie członkowskim, zgodnie z dyrektywą 2001/83/WE lub na mocy rozporządzenia (WE) nr 726/2004, lub (ii ) weterynaryjny produkt leczniczy dopuszczony do obrotu w innym państwie członkowskim zgodnie z niniejszą dyrektywą do użytku dla tych samych gatunków lub dla innych gatunków zwierząt produkujących żywność dla danego stanu lub innej choroby, lub (c) w przypadku braku produktu, o którym mowa w punkcie (b), oraz w granicach prawa danego Państwa Członkowskiego, weterynaryjnego produktu leczniczego przygotowanego doraźnie przez osobę upoważnioną do tego na mocy prawa krajowego, zgodnie </a:t>
            </a:r>
            <a:r>
              <a:rPr lang="pl-PL" sz="3400" b="1" dirty="0" smtClean="0">
                <a:solidFill>
                  <a:schemeClr val="bg1"/>
                </a:solidFill>
              </a:rPr>
              <a:t/>
            </a:r>
            <a:br>
              <a:rPr lang="pl-PL" sz="3400" b="1" dirty="0" smtClean="0">
                <a:solidFill>
                  <a:schemeClr val="bg1"/>
                </a:solidFill>
              </a:rPr>
            </a:br>
            <a:r>
              <a:rPr lang="pl-PL" sz="3400" b="1" dirty="0" smtClean="0">
                <a:solidFill>
                  <a:schemeClr val="bg1"/>
                </a:solidFill>
              </a:rPr>
              <a:t>z </a:t>
            </a:r>
            <a:r>
              <a:rPr lang="pl-PL" sz="3400" b="1" dirty="0">
                <a:solidFill>
                  <a:schemeClr val="bg1"/>
                </a:solidFill>
              </a:rPr>
              <a:t>warunkami recept weterynaryjnych.</a:t>
            </a:r>
          </a:p>
          <a:p>
            <a:endParaRPr lang="en-US" dirty="0"/>
          </a:p>
        </p:txBody>
      </p:sp>
    </p:spTree>
  </p:cSld>
  <p:clrMapOvr>
    <a:masterClrMapping/>
  </p:clrMapOvr>
  <p:transition>
    <p:wipe dir="u"/>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6192688"/>
          </a:xfrm>
        </p:spPr>
        <p:txBody>
          <a:bodyPr>
            <a:normAutofit fontScale="77500" lnSpcReduction="20000"/>
          </a:bodyPr>
          <a:lstStyle/>
          <a:p>
            <a:pPr>
              <a:buNone/>
            </a:pPr>
            <a:r>
              <a:rPr lang="pl-PL" b="1" dirty="0">
                <a:solidFill>
                  <a:schemeClr val="bg1"/>
                </a:solidFill>
              </a:rPr>
              <a:t>(a) weterynaryjny produkt leczniczy dopuszczony do obrotu w danym państwie członkowskim na mocy niniejszej dyrektywy lub na mocy rozporządzenia (WE) nr 726/2004 do użytku z innego gatunku zwierzęcia lub dla innych uwarunkowań dla tego samego gatunku, lub (b) jeżeli nie ma produktów, o których mowa w pkt (a), albo: (i) produktu leczniczego dopuszczonego do stosowania u ludzi w tym Państwie członkowskim, zgodnie z dyrektywą 2001/83/WE lub na mocy rozporządzenia (WE) nr 726/2004, lub (ii ) weterynaryjny produkt leczniczy dopuszczony do obrotu w innym państwie członkowskim zgodnie z niniejszą dyrektywą do użytku dla tych samych gatunków lub dla innych gatunków zwierząt produkujących żywność dla danego stanu lub innej choroby, lub (c) w przypadku braku produktu, o którym mowa w punkcie (b), oraz w granicach prawa danego Państwa Członkowskiego, weterynaryjnego produktu leczniczego przygotowanego doraźnie przez osobę upoważnioną do tego na mocy prawa krajowego, zgodnie z warunkami recept weterynaryjnych.</a:t>
            </a:r>
          </a:p>
          <a:p>
            <a:endParaRPr lang="en-US" dirty="0"/>
          </a:p>
        </p:txBody>
      </p:sp>
    </p:spTree>
  </p:cSld>
  <p:clrMapOvr>
    <a:masterClrMapping/>
  </p:clrMapOvr>
  <p:transition>
    <p:wipe dir="u"/>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pl-PL" sz="3600" b="1" dirty="0" smtClean="0">
                <a:solidFill>
                  <a:schemeClr val="bg1"/>
                </a:solidFill>
                <a:effectLst>
                  <a:outerShdw blurRad="38100" dist="38100" dir="2700000" algn="tl">
                    <a:srgbClr val="000000">
                      <a:alpha val="43137"/>
                    </a:srgbClr>
                  </a:outerShdw>
                </a:effectLst>
              </a:rPr>
              <a:t>Wyznaczenie laboratorium referencyjnego UE ds. zdrowia pszczół</a:t>
            </a:r>
            <a:endParaRPr lang="en-US" sz="36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4853136"/>
          </a:xfrm>
        </p:spPr>
        <p:txBody>
          <a:bodyPr>
            <a:normAutofit fontScale="77500" lnSpcReduction="20000"/>
          </a:bodyPr>
          <a:lstStyle/>
          <a:p>
            <a:pPr>
              <a:buNone/>
            </a:pPr>
            <a:r>
              <a:rPr lang="pl-PL" b="1" dirty="0" smtClean="0">
                <a:solidFill>
                  <a:srgbClr val="FFFF00"/>
                </a:solidFill>
              </a:rPr>
              <a:t>ROZPORZĄDZENIE </a:t>
            </a:r>
            <a:r>
              <a:rPr lang="pl-PL" b="1" dirty="0">
                <a:solidFill>
                  <a:srgbClr val="FFFF00"/>
                </a:solidFill>
              </a:rPr>
              <a:t>KOMISJI (UE) nr 87/2011 z dnia 02 lutego </a:t>
            </a:r>
            <a:r>
              <a:rPr lang="pl-PL" b="1" dirty="0" smtClean="0">
                <a:solidFill>
                  <a:srgbClr val="FFFF00"/>
                </a:solidFill>
              </a:rPr>
              <a:t>2011 roku</a:t>
            </a:r>
            <a:r>
              <a:rPr lang="pl-PL" b="1" dirty="0"/>
              <a:t/>
            </a:r>
            <a:br>
              <a:rPr lang="pl-PL" b="1" dirty="0"/>
            </a:br>
            <a:r>
              <a:rPr lang="pl-PL" b="1" dirty="0">
                <a:solidFill>
                  <a:schemeClr val="bg1"/>
                </a:solidFill>
              </a:rPr>
              <a:t>wyznaczające laboratorium referencyjne UE ds. zdrowia pszczół, ustanawiające dodatkowe obowiązki i zadania tego laboratorium oraz zmieniające załącznik VII do rozporządzenia (WE) nr 882/2004 Parlamentu Europejskiego i Rady</a:t>
            </a:r>
            <a:br>
              <a:rPr lang="pl-PL" b="1" dirty="0">
                <a:solidFill>
                  <a:schemeClr val="bg1"/>
                </a:solidFill>
              </a:rPr>
            </a:br>
            <a:r>
              <a:rPr lang="pl-PL" b="1" dirty="0">
                <a:solidFill>
                  <a:schemeClr val="bg1"/>
                </a:solidFill>
              </a:rPr>
              <a:t>Artykuł 1</a:t>
            </a:r>
            <a:br>
              <a:rPr lang="pl-PL" b="1" dirty="0">
                <a:solidFill>
                  <a:schemeClr val="bg1"/>
                </a:solidFill>
              </a:rPr>
            </a:br>
            <a:r>
              <a:rPr lang="pl-PL" b="1" dirty="0">
                <a:solidFill>
                  <a:schemeClr val="bg1"/>
                </a:solidFill>
              </a:rPr>
              <a:t>Agence Nationale de Sécurité Sanitaire de l'alimentation, de l'Environnement et du travail (Anses) z laboratorium dla chorób pszczół, Sophia-Antipolis Laboratory, Francja, zostaje niniejszym wyznaczone na wspólnotowe laboratorium referencyjnego UE w dziedzinie zdrowia pszczół z 1 kwietnia 2011 do 31 marca </a:t>
            </a:r>
            <a:r>
              <a:rPr lang="pl-PL" b="1" dirty="0" smtClean="0">
                <a:solidFill>
                  <a:schemeClr val="bg1"/>
                </a:solidFill>
              </a:rPr>
              <a:t>2011</a:t>
            </a:r>
            <a:endParaRPr lang="pl-PL" b="1" dirty="0">
              <a:solidFill>
                <a:schemeClr val="bg1"/>
              </a:solidFill>
            </a:endParaRPr>
          </a:p>
          <a:p>
            <a:endParaRPr lang="en-US" dirty="0"/>
          </a:p>
        </p:txBody>
      </p:sp>
    </p:spTree>
  </p:cSld>
  <p:clrMapOvr>
    <a:masterClrMapping/>
  </p:clrMapOvr>
  <p:transition>
    <p:wipe dir="u"/>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Wingdings" pitchFamily="2" charset="2"/>
              <a:buChar char="§"/>
            </a:pPr>
            <a:r>
              <a:rPr lang="pl-PL" sz="2800" b="1" dirty="0">
                <a:solidFill>
                  <a:schemeClr val="bg1"/>
                </a:solidFill>
              </a:rPr>
              <a:t>Wyznaczenie laboratorium referencyjnego UE ds. zdrowia pszczół</a:t>
            </a:r>
            <a:br>
              <a:rPr lang="pl-PL" sz="2800" b="1" dirty="0">
                <a:solidFill>
                  <a:schemeClr val="bg1"/>
                </a:solidFill>
              </a:rPr>
            </a:br>
            <a:r>
              <a:rPr lang="pl-PL" sz="2800" b="1" dirty="0">
                <a:solidFill>
                  <a:schemeClr val="bg1"/>
                </a:solidFill>
              </a:rPr>
              <a:t>UE laboratorium referencyjne ds. zdrowia pszczół </a:t>
            </a:r>
            <a:endParaRPr lang="pl-PL" sz="2800" b="1" dirty="0" smtClean="0">
              <a:solidFill>
                <a:schemeClr val="bg1"/>
              </a:solidFill>
            </a:endParaRPr>
          </a:p>
          <a:p>
            <a:pPr>
              <a:buFont typeface="Wingdings" pitchFamily="2" charset="2"/>
              <a:buChar char="§"/>
            </a:pPr>
            <a:r>
              <a:rPr lang="pl-PL" sz="2800" b="1" dirty="0" smtClean="0">
                <a:solidFill>
                  <a:schemeClr val="bg1"/>
                </a:solidFill>
              </a:rPr>
              <a:t>Agence </a:t>
            </a:r>
            <a:r>
              <a:rPr lang="pl-PL" sz="2800" b="1" dirty="0">
                <a:solidFill>
                  <a:schemeClr val="bg1"/>
                </a:solidFill>
              </a:rPr>
              <a:t>Nationale de Sécurité Sanitaire de l'wyżywienie, de l'Environnement et du travail Sophia-Antipolis Laboratory Les Templiers 105 route des Chappes BP 111 06902 Sophia-Antipolis Francja</a:t>
            </a:r>
          </a:p>
          <a:p>
            <a:endParaRPr lang="en-US" dirty="0"/>
          </a:p>
        </p:txBody>
      </p:sp>
    </p:spTree>
  </p:cSld>
  <p:clrMapOvr>
    <a:masterClrMapping/>
  </p:clrMapOvr>
  <p:transition>
    <p:wipe dir="u"/>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936104"/>
          </a:xfrm>
        </p:spPr>
        <p:txBody>
          <a:bodyPr>
            <a:noAutofit/>
          </a:bodyPr>
          <a:lstStyle/>
          <a:p>
            <a:r>
              <a:rPr lang="pl-PL" sz="3600" b="1" dirty="0" smtClean="0">
                <a:solidFill>
                  <a:schemeClr val="bg1"/>
                </a:solidFill>
                <a:effectLst>
                  <a:outerShdw blurRad="38100" dist="38100" dir="2700000" algn="tl">
                    <a:srgbClr val="000000">
                      <a:alpha val="43137"/>
                    </a:srgbClr>
                  </a:outerShdw>
                </a:effectLst>
              </a:rPr>
              <a:t>Wyznaczenie laboratorium referencyjnego UE ds. zdrowia pszczół</a:t>
            </a:r>
            <a:endParaRPr lang="en-US" sz="36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12776"/>
            <a:ext cx="8229600" cy="5328592"/>
          </a:xfrm>
        </p:spPr>
        <p:txBody>
          <a:bodyPr>
            <a:normAutofit fontScale="55000" lnSpcReduction="20000"/>
          </a:bodyPr>
          <a:lstStyle/>
          <a:p>
            <a:pPr>
              <a:buNone/>
            </a:pPr>
            <a:r>
              <a:rPr lang="pl-PL" b="1" dirty="0" smtClean="0">
                <a:solidFill>
                  <a:schemeClr val="bg1"/>
                </a:solidFill>
              </a:rPr>
              <a:t>ZAŁĄCZNIK</a:t>
            </a:r>
          </a:p>
          <a:p>
            <a:pPr>
              <a:buNone/>
            </a:pPr>
            <a:r>
              <a:rPr lang="pl-PL" b="1" dirty="0">
                <a:solidFill>
                  <a:schemeClr val="bg1"/>
                </a:solidFill>
              </a:rPr>
              <a:t/>
            </a:r>
            <a:br>
              <a:rPr lang="pl-PL" b="1" dirty="0">
                <a:solidFill>
                  <a:schemeClr val="bg1"/>
                </a:solidFill>
              </a:rPr>
            </a:br>
            <a:r>
              <a:rPr lang="pl-PL" b="1" dirty="0">
                <a:solidFill>
                  <a:schemeClr val="bg1"/>
                </a:solidFill>
              </a:rPr>
              <a:t>Niektóre obowiązki i zadania tego laboratorium referencyjnego UE ds. zdrowia pszczół</a:t>
            </a:r>
            <a:br>
              <a:rPr lang="pl-PL" b="1" dirty="0">
                <a:solidFill>
                  <a:schemeClr val="bg1"/>
                </a:solidFill>
              </a:rPr>
            </a:br>
            <a:r>
              <a:rPr lang="pl-PL" b="1" dirty="0">
                <a:solidFill>
                  <a:schemeClr val="bg1"/>
                </a:solidFill>
              </a:rPr>
              <a:t>W uzupełnieniu do ogólnych funkcji i obowiązków laboratoriów referencyjnych UE w sektorze zdrowia zwierząt, zgodnie z art 32 (2) rozporządzenia (WE) nr 882/2004, laboratorium referencyjne UE ds. zdrowia pszczół, mają następujące obowiązki i zadania</a:t>
            </a:r>
            <a:r>
              <a:rPr lang="pl-PL" b="1" dirty="0" smtClean="0">
                <a:solidFill>
                  <a:schemeClr val="bg1"/>
                </a:solidFill>
              </a:rPr>
              <a:t>:</a:t>
            </a:r>
          </a:p>
          <a:p>
            <a:pPr marL="514350" indent="-514350">
              <a:buAutoNum type="arabicPeriod"/>
            </a:pPr>
            <a:r>
              <a:rPr lang="pl-PL" b="1" dirty="0" smtClean="0">
                <a:solidFill>
                  <a:schemeClr val="bg1"/>
                </a:solidFill>
              </a:rPr>
              <a:t>Koordynacja</a:t>
            </a:r>
            <a:r>
              <a:rPr lang="pl-PL" b="1" dirty="0">
                <a:solidFill>
                  <a:schemeClr val="bg1"/>
                </a:solidFill>
              </a:rPr>
              <a:t>, w porozumieniu z Komisją, metod stosowanych w Państwach Członkowskich do diagnozowania chorób pszczół odpowiednie do potrzeb, w szczególności przez</a:t>
            </a:r>
            <a:r>
              <a:rPr lang="pl-PL" b="1" dirty="0" smtClean="0">
                <a:solidFill>
                  <a:schemeClr val="bg1"/>
                </a:solidFill>
              </a:rPr>
              <a:t>:</a:t>
            </a:r>
            <a:endParaRPr lang="pl-PL" b="1" dirty="0">
              <a:solidFill>
                <a:schemeClr val="bg1"/>
              </a:solidFill>
            </a:endParaRPr>
          </a:p>
          <a:p>
            <a:pPr marL="514350" indent="-514350">
              <a:buNone/>
            </a:pPr>
            <a:r>
              <a:rPr lang="pl-PL" b="1" dirty="0" smtClean="0">
                <a:solidFill>
                  <a:schemeClr val="bg1"/>
                </a:solidFill>
              </a:rPr>
              <a:t>     (</a:t>
            </a:r>
            <a:r>
              <a:rPr lang="pl-PL" b="1" dirty="0">
                <a:solidFill>
                  <a:schemeClr val="bg1"/>
                </a:solidFill>
              </a:rPr>
              <a:t>a) klasyfikację, przechowywanie oraz, w stosownych przypadkach, dostarczanie szczepów czynników patogenicznych w celu ułatwienia usług diagnostycznych w Unii</a:t>
            </a:r>
            <a:r>
              <a:rPr lang="pl-PL" b="1" dirty="0" smtClean="0">
                <a:solidFill>
                  <a:schemeClr val="bg1"/>
                </a:solidFill>
              </a:rPr>
              <a:t>;</a:t>
            </a:r>
          </a:p>
          <a:p>
            <a:pPr marL="514350" indent="-514350">
              <a:buNone/>
            </a:pPr>
            <a:r>
              <a:rPr lang="pl-PL" b="1" dirty="0" smtClean="0">
                <a:solidFill>
                  <a:schemeClr val="bg1"/>
                </a:solidFill>
              </a:rPr>
              <a:t>     (</a:t>
            </a:r>
            <a:r>
              <a:rPr lang="pl-PL" b="1" dirty="0">
                <a:solidFill>
                  <a:schemeClr val="bg1"/>
                </a:solidFill>
              </a:rPr>
              <a:t>b) określanie i antygenowe i charakterystyka genomu czynników chorobotwórczych, w których istotne i konieczne, na przykład dla epidemiologiczne uzupełniającym lub weryfikacji diagnozy;</a:t>
            </a:r>
            <a:br>
              <a:rPr lang="pl-PL" b="1" dirty="0">
                <a:solidFill>
                  <a:schemeClr val="bg1"/>
                </a:solidFill>
              </a:rPr>
            </a:br>
            <a:endParaRPr lang="pl-PL" b="1" dirty="0" smtClean="0">
              <a:solidFill>
                <a:schemeClr val="bg1"/>
              </a:solidFill>
            </a:endParaRPr>
          </a:p>
          <a:p>
            <a:pPr marL="514350" indent="-514350">
              <a:buNone/>
            </a:pPr>
            <a:r>
              <a:rPr lang="pl-PL" b="1" dirty="0" smtClean="0">
                <a:solidFill>
                  <a:schemeClr val="bg1"/>
                </a:solidFill>
              </a:rPr>
              <a:t>      (</a:t>
            </a:r>
            <a:r>
              <a:rPr lang="pl-PL" b="1" dirty="0">
                <a:solidFill>
                  <a:schemeClr val="bg1"/>
                </a:solidFill>
              </a:rPr>
              <a:t>c) dostarczanie standardowych surowic i innych odczynników wzorcowych krajowym laboratoriom referencyjnym w celu standaryzacji badań i odczynników stosowanych w każdym państwie członkowskim, w którym wymagane są badania serologiczne;</a:t>
            </a:r>
          </a:p>
          <a:p>
            <a:endParaRPr lang="en-US" dirty="0"/>
          </a:p>
        </p:txBody>
      </p:sp>
    </p:spTree>
  </p:cSld>
  <p:clrMapOvr>
    <a:masterClrMapping/>
  </p:clrMapOvr>
  <p:transition>
    <p:wipe dir="u"/>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pl-PL" sz="3600" b="1" dirty="0" smtClean="0">
                <a:solidFill>
                  <a:schemeClr val="bg1"/>
                </a:solidFill>
                <a:effectLst>
                  <a:outerShdw blurRad="38100" dist="38100" dir="2700000" algn="tl">
                    <a:srgbClr val="000000">
                      <a:alpha val="43137"/>
                    </a:srgbClr>
                  </a:outerShdw>
                </a:effectLst>
              </a:rPr>
              <a:t>Wyznaczenie laboratorium referencyjnego UE ds. zdrowia pszczół</a:t>
            </a:r>
            <a:endParaRPr lang="en-US" sz="36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4997152"/>
          </a:xfrm>
        </p:spPr>
        <p:txBody>
          <a:bodyPr>
            <a:normAutofit fontScale="55000" lnSpcReduction="20000"/>
          </a:bodyPr>
          <a:lstStyle/>
          <a:p>
            <a:pPr>
              <a:buNone/>
            </a:pPr>
            <a:r>
              <a:rPr lang="pl-PL" b="1" dirty="0" smtClean="0">
                <a:solidFill>
                  <a:schemeClr val="bg1"/>
                </a:solidFill>
              </a:rPr>
              <a:t>(d) organizowanie </a:t>
            </a:r>
            <a:r>
              <a:rPr lang="pl-PL" b="1" dirty="0">
                <a:solidFill>
                  <a:schemeClr val="bg1"/>
                </a:solidFill>
              </a:rPr>
              <a:t>okresowych badań porównawczych procedur diagnostycznych na poziomie Unii w krajowych laboratoriów referencyjnych, w celu dostarczenia informacji o stosowanych metodach diagnostycznych oraz wyników badań przeprowadzanych w Unii, </a:t>
            </a:r>
            <a:endParaRPr lang="pl-PL" b="1" dirty="0" smtClean="0">
              <a:solidFill>
                <a:schemeClr val="bg1"/>
              </a:solidFill>
            </a:endParaRPr>
          </a:p>
          <a:p>
            <a:pPr>
              <a:buNone/>
            </a:pPr>
            <a:r>
              <a:rPr lang="pl-PL" b="1" dirty="0" smtClean="0">
                <a:solidFill>
                  <a:schemeClr val="bg1"/>
                </a:solidFill>
              </a:rPr>
              <a:t>(</a:t>
            </a:r>
            <a:r>
              <a:rPr lang="pl-PL" b="1" dirty="0">
                <a:solidFill>
                  <a:schemeClr val="bg1"/>
                </a:solidFill>
              </a:rPr>
              <a:t>e) wydawanie ekspertyz na Tropilaelaps roztocza i mały chrząszcz ulowy (Aethina tumida) oraz inne stosowne czynniki chorobotwórcze w celu umożliwienia szybkiej diagnozy różnicowej; </a:t>
            </a:r>
            <a:endParaRPr lang="pl-PL" b="1" dirty="0" smtClean="0">
              <a:solidFill>
                <a:schemeClr val="bg1"/>
              </a:solidFill>
            </a:endParaRPr>
          </a:p>
          <a:p>
            <a:pPr>
              <a:buNone/>
            </a:pPr>
            <a:r>
              <a:rPr lang="pl-PL" b="1" dirty="0" smtClean="0">
                <a:solidFill>
                  <a:schemeClr val="bg1"/>
                </a:solidFill>
              </a:rPr>
              <a:t>(</a:t>
            </a:r>
            <a:r>
              <a:rPr lang="pl-PL" b="1" dirty="0">
                <a:solidFill>
                  <a:schemeClr val="bg1"/>
                </a:solidFill>
              </a:rPr>
              <a:t>f) ustalenie tożsamości sprawczych czynników chorobotwórczych, w razie potrzeby, w ścisłej współpracy z regionalnymi laboratoriami referencyjnymi wyznaczonymi przez Światową Organizację Zdrowia Zwierząt (OIE), </a:t>
            </a:r>
            <a:endParaRPr lang="pl-PL" b="1" dirty="0" smtClean="0">
              <a:solidFill>
                <a:schemeClr val="bg1"/>
              </a:solidFill>
            </a:endParaRPr>
          </a:p>
          <a:p>
            <a:pPr>
              <a:buNone/>
            </a:pPr>
            <a:r>
              <a:rPr lang="pl-PL" b="1" dirty="0" smtClean="0">
                <a:solidFill>
                  <a:schemeClr val="bg1"/>
                </a:solidFill>
              </a:rPr>
              <a:t>(g)tworzenie i </a:t>
            </a:r>
            <a:r>
              <a:rPr lang="pl-PL" b="1" dirty="0">
                <a:solidFill>
                  <a:schemeClr val="bg1"/>
                </a:solidFill>
              </a:rPr>
              <a:t>utrzymywanie aktualny zbiór czynników chorobotwórczych i ich szczepów i up-to-date kolekcji swoistych surowic i innych odczynników przeciwko patogenom chorób pszczół, kiedy i czy dostępne; </a:t>
            </a:r>
            <a:endParaRPr lang="pl-PL" b="1" dirty="0" smtClean="0">
              <a:solidFill>
                <a:schemeClr val="bg1"/>
              </a:solidFill>
            </a:endParaRPr>
          </a:p>
          <a:p>
            <a:pPr>
              <a:buNone/>
            </a:pPr>
            <a:r>
              <a:rPr lang="pl-PL" b="1" dirty="0" smtClean="0">
                <a:solidFill>
                  <a:schemeClr val="bg1"/>
                </a:solidFill>
              </a:rPr>
              <a:t>(</a:t>
            </a:r>
            <a:r>
              <a:rPr lang="pl-PL" b="1" dirty="0">
                <a:solidFill>
                  <a:schemeClr val="bg1"/>
                </a:solidFill>
              </a:rPr>
              <a:t>h) powierzenia przeprowadzenia inwentaryzacji obecnie stosowanych technik </a:t>
            </a:r>
            <a:r>
              <a:rPr lang="pl-PL" b="1" dirty="0" smtClean="0">
                <a:solidFill>
                  <a:schemeClr val="bg1"/>
                </a:solidFill>
              </a:rPr>
              <a:t/>
            </a:r>
            <a:br>
              <a:rPr lang="pl-PL" b="1" dirty="0" smtClean="0">
                <a:solidFill>
                  <a:schemeClr val="bg1"/>
                </a:solidFill>
              </a:rPr>
            </a:br>
            <a:r>
              <a:rPr lang="pl-PL" b="1" dirty="0" smtClean="0">
                <a:solidFill>
                  <a:schemeClr val="bg1"/>
                </a:solidFill>
              </a:rPr>
              <a:t>w </a:t>
            </a:r>
            <a:r>
              <a:rPr lang="pl-PL" b="1" dirty="0">
                <a:solidFill>
                  <a:schemeClr val="bg1"/>
                </a:solidFill>
              </a:rPr>
              <a:t>różnych </a:t>
            </a:r>
            <a:r>
              <a:rPr lang="pl-PL" b="1" dirty="0" smtClean="0">
                <a:solidFill>
                  <a:schemeClr val="bg1"/>
                </a:solidFill>
              </a:rPr>
              <a:t>laboratoriach,</a:t>
            </a:r>
          </a:p>
          <a:p>
            <a:pPr>
              <a:buNone/>
            </a:pPr>
            <a:r>
              <a:rPr lang="pl-PL" b="1" dirty="0" smtClean="0">
                <a:solidFill>
                  <a:schemeClr val="bg1"/>
                </a:solidFill>
              </a:rPr>
              <a:t> </a:t>
            </a:r>
            <a:r>
              <a:rPr lang="pl-PL" b="1" dirty="0">
                <a:solidFill>
                  <a:schemeClr val="bg1"/>
                </a:solidFill>
              </a:rPr>
              <a:t>(i) zaproponować standardowych testów i procedur testowych lub odczynników referencyjnych dla wewnętrznej kontroli jakości; </a:t>
            </a:r>
            <a:endParaRPr lang="pl-PL" b="1" dirty="0" smtClean="0">
              <a:solidFill>
                <a:schemeClr val="bg1"/>
              </a:solidFill>
            </a:endParaRPr>
          </a:p>
          <a:p>
            <a:pPr>
              <a:buNone/>
            </a:pPr>
            <a:r>
              <a:rPr lang="pl-PL" b="1" dirty="0" smtClean="0">
                <a:solidFill>
                  <a:schemeClr val="bg1"/>
                </a:solidFill>
              </a:rPr>
              <a:t> (</a:t>
            </a:r>
            <a:r>
              <a:rPr lang="pl-PL" b="1" dirty="0">
                <a:solidFill>
                  <a:schemeClr val="bg1"/>
                </a:solidFill>
              </a:rPr>
              <a:t>j) doradzanie Komisji w sprawie naukowych aspektów związanych ze zdrowiem pszczół.</a:t>
            </a:r>
          </a:p>
          <a:p>
            <a:endParaRPr lang="en-US" dirty="0"/>
          </a:p>
        </p:txBody>
      </p:sp>
    </p:spTree>
  </p:cSld>
  <p:clrMapOvr>
    <a:masterClrMapping/>
  </p:clrMapOvr>
  <p:transition>
    <p:wipe dir="u"/>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Autofit/>
          </a:bodyPr>
          <a:lstStyle/>
          <a:p>
            <a:r>
              <a:rPr lang="pl-PL" sz="3600" b="1" dirty="0" smtClean="0">
                <a:solidFill>
                  <a:schemeClr val="bg1"/>
                </a:solidFill>
                <a:effectLst>
                  <a:outerShdw blurRad="38100" dist="38100" dir="2700000" algn="tl">
                    <a:srgbClr val="000000">
                      <a:alpha val="43137"/>
                    </a:srgbClr>
                  </a:outerShdw>
                </a:effectLst>
              </a:rPr>
              <a:t>Wyznaczenie laboratorium referencyjnego UE ds. zdrowia pszczół</a:t>
            </a:r>
            <a:endParaRPr lang="en-US" sz="36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68760"/>
            <a:ext cx="8229600" cy="5589240"/>
          </a:xfrm>
        </p:spPr>
        <p:txBody>
          <a:bodyPr>
            <a:normAutofit fontScale="40000" lnSpcReduction="20000"/>
          </a:bodyPr>
          <a:lstStyle/>
          <a:p>
            <a:pPr>
              <a:buNone/>
            </a:pPr>
            <a:r>
              <a:rPr lang="pl-PL" sz="5000" b="1" dirty="0" smtClean="0">
                <a:solidFill>
                  <a:schemeClr val="bg1"/>
                </a:solidFill>
              </a:rPr>
              <a:t>2. UE </a:t>
            </a:r>
            <a:r>
              <a:rPr lang="pl-PL" sz="5000" b="1" dirty="0">
                <a:solidFill>
                  <a:schemeClr val="bg1"/>
                </a:solidFill>
              </a:rPr>
              <a:t>laboratorium referencyjne powinny: </a:t>
            </a:r>
            <a:endParaRPr lang="pl-PL" sz="5000" b="1" dirty="0" smtClean="0">
              <a:solidFill>
                <a:schemeClr val="bg1"/>
              </a:solidFill>
            </a:endParaRPr>
          </a:p>
          <a:p>
            <a:pPr>
              <a:buNone/>
            </a:pPr>
            <a:r>
              <a:rPr lang="pl-PL" sz="5000" b="1" dirty="0" smtClean="0">
                <a:solidFill>
                  <a:schemeClr val="bg1"/>
                </a:solidFill>
              </a:rPr>
              <a:t>  (</a:t>
            </a:r>
            <a:r>
              <a:rPr lang="pl-PL" sz="5000" b="1" dirty="0">
                <a:solidFill>
                  <a:schemeClr val="bg1"/>
                </a:solidFill>
              </a:rPr>
              <a:t>a) aktywny udział </a:t>
            </a:r>
            <a:r>
              <a:rPr lang="pl-PL" sz="5000" b="1" dirty="0" smtClean="0">
                <a:solidFill>
                  <a:schemeClr val="bg1"/>
                </a:solidFill>
              </a:rPr>
              <a:t/>
            </a:r>
            <a:br>
              <a:rPr lang="pl-PL" sz="5000" b="1" dirty="0" smtClean="0">
                <a:solidFill>
                  <a:schemeClr val="bg1"/>
                </a:solidFill>
              </a:rPr>
            </a:br>
            <a:r>
              <a:rPr lang="pl-PL" sz="5000" b="1" dirty="0" smtClean="0">
                <a:solidFill>
                  <a:schemeClr val="bg1"/>
                </a:solidFill>
              </a:rPr>
              <a:t>w </a:t>
            </a:r>
            <a:r>
              <a:rPr lang="pl-PL" sz="5000" b="1" dirty="0">
                <a:solidFill>
                  <a:schemeClr val="bg1"/>
                </a:solidFill>
              </a:rPr>
              <a:t>diagnozowaniu ognisk choroby w Państwach Członkowskich przez otrzymywanie izolatów wirusa do potwierdzenia rozpoznania, charakterystyki i badań epizootycznych i przekazywania niezwłocznie wyniki wszystkich badań Komisji, Państwom członkowskie i krajowe laboratoria referencyjne zaniepokojony, </a:t>
            </a:r>
            <a:endParaRPr lang="pl-PL" sz="5000" b="1" dirty="0" smtClean="0">
              <a:solidFill>
                <a:schemeClr val="bg1"/>
              </a:solidFill>
            </a:endParaRPr>
          </a:p>
          <a:p>
            <a:pPr>
              <a:buNone/>
            </a:pPr>
            <a:r>
              <a:rPr lang="pl-PL" sz="5000" b="1" dirty="0" smtClean="0">
                <a:solidFill>
                  <a:schemeClr val="bg1"/>
                </a:solidFill>
              </a:rPr>
              <a:t> (</a:t>
            </a:r>
            <a:r>
              <a:rPr lang="pl-PL" sz="5000" b="1" dirty="0">
                <a:solidFill>
                  <a:schemeClr val="bg1"/>
                </a:solidFill>
              </a:rPr>
              <a:t>b) ułatwianie szkolenia </a:t>
            </a:r>
            <a:r>
              <a:rPr lang="pl-PL" sz="5000" b="1" dirty="0" smtClean="0">
                <a:solidFill>
                  <a:schemeClr val="bg1"/>
                </a:solidFill>
              </a:rPr>
              <a:t/>
            </a:r>
            <a:br>
              <a:rPr lang="pl-PL" sz="5000" b="1" dirty="0" smtClean="0">
                <a:solidFill>
                  <a:schemeClr val="bg1"/>
                </a:solidFill>
              </a:rPr>
            </a:br>
            <a:r>
              <a:rPr lang="pl-PL" sz="5000" b="1" dirty="0" smtClean="0">
                <a:solidFill>
                  <a:schemeClr val="bg1"/>
                </a:solidFill>
              </a:rPr>
              <a:t>i </a:t>
            </a:r>
            <a:r>
              <a:rPr lang="pl-PL" sz="5000" b="1" dirty="0">
                <a:solidFill>
                  <a:schemeClr val="bg1"/>
                </a:solidFill>
              </a:rPr>
              <a:t>dokształcania specjalistów w zakresie diagnostyki laboratoryjnej w celu harmonizacji technik diagnostycznych na terenie całej Unii, </a:t>
            </a:r>
            <a:endParaRPr lang="pl-PL" sz="5000" b="1" dirty="0" smtClean="0">
              <a:solidFill>
                <a:schemeClr val="bg1"/>
              </a:solidFill>
            </a:endParaRPr>
          </a:p>
          <a:p>
            <a:pPr>
              <a:buNone/>
            </a:pPr>
            <a:r>
              <a:rPr lang="pl-PL" sz="5000" b="1" dirty="0" smtClean="0">
                <a:solidFill>
                  <a:schemeClr val="bg1"/>
                </a:solidFill>
              </a:rPr>
              <a:t>  (</a:t>
            </a:r>
            <a:r>
              <a:rPr lang="pl-PL" sz="5000" b="1" dirty="0">
                <a:solidFill>
                  <a:schemeClr val="bg1"/>
                </a:solidFill>
              </a:rPr>
              <a:t>c) organizuje warsztaty dla pracowników krajowych laboratoriów referencyjnych zgodnie z programem prac , w tym szkoleń dla ekspertów z państw członkowskich oraz, w stosownych przypadkach, z państwami trzecimi, w nowej metodyki analitycznej, </a:t>
            </a:r>
            <a:endParaRPr lang="pl-PL" sz="5000" b="1" dirty="0" smtClean="0">
              <a:solidFill>
                <a:schemeClr val="bg1"/>
              </a:solidFill>
            </a:endParaRPr>
          </a:p>
          <a:p>
            <a:pPr>
              <a:buNone/>
            </a:pPr>
            <a:r>
              <a:rPr lang="pl-PL" sz="5000" b="1" dirty="0" smtClean="0">
                <a:solidFill>
                  <a:schemeClr val="bg1"/>
                </a:solidFill>
              </a:rPr>
              <a:t>  (</a:t>
            </a:r>
            <a:r>
              <a:rPr lang="pl-PL" sz="5000" b="1" dirty="0">
                <a:solidFill>
                  <a:schemeClr val="bg1"/>
                </a:solidFill>
              </a:rPr>
              <a:t>d) pomoc techniczną dla Komisji oraz, na jej wniosek, udział </a:t>
            </a:r>
            <a:r>
              <a:rPr lang="pl-PL" sz="5000" b="1" dirty="0" smtClean="0">
                <a:solidFill>
                  <a:schemeClr val="bg1"/>
                </a:solidFill>
              </a:rPr>
              <a:t/>
            </a:r>
            <a:br>
              <a:rPr lang="pl-PL" sz="5000" b="1" dirty="0" smtClean="0">
                <a:solidFill>
                  <a:schemeClr val="bg1"/>
                </a:solidFill>
              </a:rPr>
            </a:br>
            <a:r>
              <a:rPr lang="pl-PL" sz="5000" b="1" dirty="0" smtClean="0">
                <a:solidFill>
                  <a:schemeClr val="bg1"/>
                </a:solidFill>
              </a:rPr>
              <a:t>w </a:t>
            </a:r>
            <a:r>
              <a:rPr lang="pl-PL" sz="5000" b="1" dirty="0">
                <a:solidFill>
                  <a:schemeClr val="bg1"/>
                </a:solidFill>
              </a:rPr>
              <a:t>międzynarodowych forach dotyczących w szczególności standaryzacji metody analityczne i ich realizacja, </a:t>
            </a:r>
            <a:endParaRPr lang="pl-PL" sz="5000" b="1" dirty="0" smtClean="0">
              <a:solidFill>
                <a:schemeClr val="bg1"/>
              </a:solidFill>
            </a:endParaRPr>
          </a:p>
          <a:p>
            <a:pPr>
              <a:buNone/>
            </a:pPr>
            <a:r>
              <a:rPr lang="pl-PL" sz="5000" b="1" dirty="0" smtClean="0">
                <a:solidFill>
                  <a:schemeClr val="bg1"/>
                </a:solidFill>
              </a:rPr>
              <a:t>  (</a:t>
            </a:r>
            <a:r>
              <a:rPr lang="pl-PL" sz="5000" b="1" dirty="0">
                <a:solidFill>
                  <a:schemeClr val="bg1"/>
                </a:solidFill>
              </a:rPr>
              <a:t>e) rozwijać działania monitorujące i w miarę możliwości działania współrzędnych ukierunkowane na poprawę stanu zdrowia pszczół w Unii, </a:t>
            </a:r>
            <a:r>
              <a:rPr lang="pl-PL" sz="5000" b="1" dirty="0" smtClean="0">
                <a:solidFill>
                  <a:schemeClr val="bg1"/>
                </a:solidFill>
              </a:rPr>
              <a:t/>
            </a:r>
            <a:br>
              <a:rPr lang="pl-PL" sz="5000" b="1" dirty="0" smtClean="0">
                <a:solidFill>
                  <a:schemeClr val="bg1"/>
                </a:solidFill>
              </a:rPr>
            </a:br>
            <a:r>
              <a:rPr lang="pl-PL" sz="5000" b="1" dirty="0" smtClean="0">
                <a:solidFill>
                  <a:schemeClr val="bg1"/>
                </a:solidFill>
              </a:rPr>
              <a:t>w </a:t>
            </a:r>
            <a:r>
              <a:rPr lang="pl-PL" sz="5000" b="1" dirty="0">
                <a:solidFill>
                  <a:schemeClr val="bg1"/>
                </a:solidFill>
              </a:rPr>
              <a:t>szczególności przez:</a:t>
            </a:r>
          </a:p>
          <a:p>
            <a:endParaRPr lang="en-US" dirty="0"/>
          </a:p>
        </p:txBody>
      </p:sp>
    </p:spTree>
  </p:cSld>
  <p:clrMapOvr>
    <a:masterClrMapping/>
  </p:clrMapOvr>
  <p:transition>
    <p:wipe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9600" cy="1143000"/>
          </a:xfrm>
        </p:spPr>
        <p:txBody>
          <a:bodyPr>
            <a:normAutofit/>
          </a:bodyPr>
          <a:lstStyle/>
          <a:p>
            <a:r>
              <a:rPr lang="pl-PL" sz="3600" b="1" dirty="0" smtClean="0">
                <a:solidFill>
                  <a:schemeClr val="bg1"/>
                </a:solidFill>
                <a:effectLst>
                  <a:outerShdw blurRad="38100" dist="38100" dir="2700000" algn="tl">
                    <a:srgbClr val="000000">
                      <a:alpha val="43137"/>
                    </a:srgbClr>
                  </a:outerShdw>
                </a:effectLst>
              </a:rPr>
              <a:t>Import żywych pszczół z krajów trzecich</a:t>
            </a:r>
            <a:endParaRPr lang="en-US" sz="36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buNone/>
            </a:pPr>
            <a:r>
              <a:rPr lang="pl-PL" b="1" dirty="0" smtClean="0">
                <a:solidFill>
                  <a:schemeClr val="bg1"/>
                </a:solidFill>
              </a:rPr>
              <a:t>TERAZ</a:t>
            </a:r>
          </a:p>
          <a:p>
            <a:pPr algn="just">
              <a:buNone/>
            </a:pPr>
            <a:r>
              <a:rPr lang="pl-PL" dirty="0" smtClean="0"/>
              <a:t>	</a:t>
            </a:r>
            <a:r>
              <a:rPr lang="pl-PL" sz="2800" b="1" dirty="0" smtClean="0">
                <a:solidFill>
                  <a:srgbClr val="FFFF00"/>
                </a:solidFill>
              </a:rPr>
              <a:t>Regulowany jest przez ROZPORZĄDZENIE </a:t>
            </a:r>
            <a:r>
              <a:rPr lang="pl-PL" sz="2800" b="1" dirty="0">
                <a:solidFill>
                  <a:srgbClr val="FFFF00"/>
                </a:solidFill>
              </a:rPr>
              <a:t>KOMISJI (UE) nr 206/2010 z dnia 12 marca </a:t>
            </a:r>
            <a:r>
              <a:rPr lang="pl-PL" sz="2800" b="1" dirty="0" smtClean="0">
                <a:solidFill>
                  <a:srgbClr val="FFFF00"/>
                </a:solidFill>
              </a:rPr>
              <a:t>2010 roku</a:t>
            </a:r>
            <a:r>
              <a:rPr lang="pl-PL" sz="2800" b="1" dirty="0" smtClean="0">
                <a:solidFill>
                  <a:schemeClr val="bg1"/>
                </a:solidFill>
              </a:rPr>
              <a:t/>
            </a:r>
            <a:br>
              <a:rPr lang="pl-PL" sz="2800" b="1" dirty="0" smtClean="0">
                <a:solidFill>
                  <a:schemeClr val="bg1"/>
                </a:solidFill>
              </a:rPr>
            </a:br>
            <a:r>
              <a:rPr lang="pl-PL" sz="2800" b="1" dirty="0" smtClean="0">
                <a:solidFill>
                  <a:schemeClr val="bg1"/>
                </a:solidFill>
              </a:rPr>
              <a:t>dotyczące ustanowienia wykazów </a:t>
            </a:r>
            <a:r>
              <a:rPr lang="pl-PL" sz="2800" b="1" dirty="0">
                <a:solidFill>
                  <a:schemeClr val="bg1"/>
                </a:solidFill>
              </a:rPr>
              <a:t>krajów trzecich, ich terytoriów lub części, upoważnionych do wprowadzania do Unii Europejskiej niektórych zwierząt oraz świeżego mięsa i wymogi dotyczące świadectw </a:t>
            </a:r>
            <a:r>
              <a:rPr lang="pl-PL" sz="2800" b="1" dirty="0" smtClean="0">
                <a:solidFill>
                  <a:schemeClr val="bg1"/>
                </a:solidFill>
              </a:rPr>
              <a:t>weterynaryjnych.</a:t>
            </a:r>
            <a:endParaRPr lang="pl-PL" sz="2800" b="1" dirty="0">
              <a:solidFill>
                <a:schemeClr val="bg1"/>
              </a:solidFill>
            </a:endParaRPr>
          </a:p>
          <a:p>
            <a:endParaRPr lang="en-US" dirty="0"/>
          </a:p>
        </p:txBody>
      </p:sp>
    </p:spTree>
  </p:cSld>
  <p:clrMapOvr>
    <a:masterClrMapping/>
  </p:clrMapOvr>
  <p:transition>
    <p:wipe dir="u"/>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noAutofit/>
          </a:bodyPr>
          <a:lstStyle/>
          <a:p>
            <a:r>
              <a:rPr lang="pl-PL" sz="3600" b="1" dirty="0" smtClean="0">
                <a:solidFill>
                  <a:schemeClr val="bg1"/>
                </a:solidFill>
                <a:effectLst>
                  <a:outerShdw blurRad="38100" dist="38100" dir="2700000" algn="tl">
                    <a:srgbClr val="000000">
                      <a:alpha val="43137"/>
                    </a:srgbClr>
                  </a:outerShdw>
                </a:effectLst>
              </a:rPr>
              <a:t>Wyznaczenie laboratorium referencyjnego UE ds. zdrowia pszczół</a:t>
            </a:r>
            <a:endParaRPr lang="en-US" sz="36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23528" y="1412776"/>
            <a:ext cx="8445624" cy="5184576"/>
          </a:xfrm>
        </p:spPr>
        <p:txBody>
          <a:bodyPr>
            <a:normAutofit fontScale="55000" lnSpcReduction="20000"/>
          </a:bodyPr>
          <a:lstStyle/>
          <a:p>
            <a:pPr>
              <a:buNone/>
            </a:pPr>
            <a:r>
              <a:rPr lang="pl-PL" sz="3800" b="1" dirty="0" smtClean="0">
                <a:solidFill>
                  <a:schemeClr val="bg1"/>
                </a:solidFill>
              </a:rPr>
              <a:t>(f) współpracę z odpowiednimi właściwymi laboratoriami w państwach trzecich krajów, w których choroby te są rozpowszechnione w zakresie metod diagnozowania chorób pszczół;</a:t>
            </a:r>
          </a:p>
          <a:p>
            <a:pPr>
              <a:buNone/>
            </a:pPr>
            <a:r>
              <a:rPr lang="pl-PL" sz="3800" b="1" dirty="0" smtClean="0">
                <a:solidFill>
                  <a:schemeClr val="bg1"/>
                </a:solidFill>
              </a:rPr>
              <a:t>(g) współpracę z właściwymi laboratoriami regionalnymi wyznaczonymi przez OIE w zakresie chorób egzotycznych (</a:t>
            </a:r>
            <a:r>
              <a:rPr lang="pl-PL" sz="3800" b="1" dirty="0" err="1" smtClean="0">
                <a:solidFill>
                  <a:schemeClr val="bg1"/>
                </a:solidFill>
              </a:rPr>
              <a:t>Tropilaelaps</a:t>
            </a:r>
            <a:r>
              <a:rPr lang="pl-PL" sz="3800" b="1" dirty="0" smtClean="0">
                <a:solidFill>
                  <a:schemeClr val="bg1"/>
                </a:solidFill>
              </a:rPr>
              <a:t> roztocza i mały chrząszcz ulowy (</a:t>
            </a:r>
            <a:r>
              <a:rPr lang="pl-PL" sz="3800" b="1" dirty="0" err="1" smtClean="0">
                <a:solidFill>
                  <a:schemeClr val="bg1"/>
                </a:solidFill>
              </a:rPr>
              <a:t>Aethina</a:t>
            </a:r>
            <a:r>
              <a:rPr lang="pl-PL" sz="3800" b="1" dirty="0" smtClean="0">
                <a:solidFill>
                  <a:schemeClr val="bg1"/>
                </a:solidFill>
              </a:rPr>
              <a:t> </a:t>
            </a:r>
            <a:r>
              <a:rPr lang="pl-PL" sz="3800" b="1" dirty="0" err="1" smtClean="0">
                <a:solidFill>
                  <a:schemeClr val="bg1"/>
                </a:solidFill>
              </a:rPr>
              <a:t>tumida</a:t>
            </a:r>
            <a:r>
              <a:rPr lang="pl-PL" sz="3800" b="1" dirty="0" smtClean="0">
                <a:solidFill>
                  <a:schemeClr val="bg1"/>
                </a:solidFill>
              </a:rPr>
              <a:t>) oraz wszelkie inne choroby </a:t>
            </a:r>
            <a:r>
              <a:rPr lang="pl-PL" sz="3800" b="1" dirty="0" err="1" smtClean="0">
                <a:solidFill>
                  <a:schemeClr val="bg1"/>
                </a:solidFill>
              </a:rPr>
              <a:t>egzotyczneUnion</a:t>
            </a:r>
            <a:r>
              <a:rPr lang="pl-PL" sz="3800" b="1" dirty="0" smtClean="0">
                <a:solidFill>
                  <a:schemeClr val="bg1"/>
                </a:solidFill>
              </a:rPr>
              <a:t>), </a:t>
            </a:r>
          </a:p>
          <a:p>
            <a:pPr>
              <a:buNone/>
            </a:pPr>
            <a:r>
              <a:rPr lang="pl-PL" sz="3800" b="1" dirty="0" smtClean="0">
                <a:solidFill>
                  <a:schemeClr val="bg1"/>
                </a:solidFill>
              </a:rPr>
              <a:t>(h) zbieranie i przekazywanie informacji do Komisji i krajowych laboratoriów referencyjnych zainteresowanych na egzotycznych i endemicznych chorób lub szkodników, które potencjalnie mogą mieć wpływ na wschodzących i Unii, w tym zaburzenia upadek kolonii.</a:t>
            </a:r>
          </a:p>
          <a:p>
            <a:pPr>
              <a:buNone/>
            </a:pPr>
            <a:r>
              <a:rPr lang="pl-PL" sz="3800" b="1" dirty="0" smtClean="0">
                <a:solidFill>
                  <a:schemeClr val="bg1"/>
                </a:solidFill>
              </a:rPr>
              <a:t>(</a:t>
            </a:r>
            <a:r>
              <a:rPr lang="pl-PL" sz="3800" b="1" dirty="0">
                <a:solidFill>
                  <a:schemeClr val="bg1"/>
                </a:solidFill>
              </a:rPr>
              <a:t>i) przeprowadzanie lub współpracę z krajowymi laboratoriami referencyjnymi zainteresowane w przeprowadzaniu walidacji badań; (ii) zapewnienie naukowego i technicznego wsparcia Komisji oraz gromadzenie informacji i sprawozdań związanych z działalnością laboratorium referencyjnego UE, (iii) ustanowienie i koordynowanie ankiety na zaburzenia upadek kolonii w Unii w odniesieniu do ustalenia planu bazowego dla "normalnego" śmiertelności pszczół sezonowej; PL 3.2.2011 Dziennik Urzędowy Unii Europejskiej L </a:t>
            </a:r>
            <a:r>
              <a:rPr lang="pl-PL" sz="3800" b="1" dirty="0" smtClean="0">
                <a:solidFill>
                  <a:schemeClr val="bg1"/>
                </a:solidFill>
              </a:rPr>
              <a:t>29/3</a:t>
            </a:r>
            <a:endParaRPr lang="pl-PL" sz="3800" b="1" dirty="0">
              <a:solidFill>
                <a:schemeClr val="bg1"/>
              </a:solidFill>
            </a:endParaRPr>
          </a:p>
          <a:p>
            <a:endParaRPr lang="en-US" dirty="0"/>
          </a:p>
        </p:txBody>
      </p:sp>
    </p:spTree>
  </p:cSld>
  <p:clrMapOvr>
    <a:masterClrMapping/>
  </p:clrMapOvr>
  <p:transition>
    <p:wipe dir="u"/>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pl-PL" sz="3600" b="1" dirty="0" smtClean="0">
                <a:solidFill>
                  <a:schemeClr val="bg1"/>
                </a:solidFill>
                <a:effectLst>
                  <a:outerShdw blurRad="38100" dist="38100" dir="2700000" algn="tl">
                    <a:srgbClr val="000000">
                      <a:alpha val="43137"/>
                    </a:srgbClr>
                  </a:outerShdw>
                </a:effectLst>
              </a:rPr>
              <a:t>Wyznaczenie laboratorium referencyjnego UE ds. zdrowia pszczół</a:t>
            </a:r>
            <a:endParaRPr lang="en-US" sz="36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77500" lnSpcReduction="20000"/>
          </a:bodyPr>
          <a:lstStyle/>
          <a:p>
            <a:pPr>
              <a:buNone/>
            </a:pPr>
            <a:r>
              <a:rPr lang="pl-PL" b="1" dirty="0" smtClean="0">
                <a:solidFill>
                  <a:schemeClr val="bg1"/>
                </a:solidFill>
              </a:rPr>
              <a:t>3.UE </a:t>
            </a:r>
            <a:r>
              <a:rPr lang="pl-PL" b="1" dirty="0">
                <a:solidFill>
                  <a:schemeClr val="bg1"/>
                </a:solidFill>
              </a:rPr>
              <a:t>laboratorium referencyjne są także</a:t>
            </a:r>
            <a:r>
              <a:rPr lang="pl-PL" b="1" dirty="0" smtClean="0">
                <a:solidFill>
                  <a:schemeClr val="bg1"/>
                </a:solidFill>
              </a:rPr>
              <a:t>:</a:t>
            </a:r>
          </a:p>
          <a:p>
            <a:pPr marL="514350" indent="-514350">
              <a:buAutoNum type="alphaLcParenBoth"/>
            </a:pPr>
            <a:r>
              <a:rPr lang="pl-PL" b="1" dirty="0" smtClean="0">
                <a:solidFill>
                  <a:schemeClr val="bg1"/>
                </a:solidFill>
              </a:rPr>
              <a:t>przeprowadzenia </a:t>
            </a:r>
            <a:r>
              <a:rPr lang="pl-PL" b="1" dirty="0">
                <a:solidFill>
                  <a:schemeClr val="bg1"/>
                </a:solidFill>
              </a:rPr>
              <a:t>badań i prób terenowych, w porozumieniu z Komisją, skierowanego na poprawę zwalczania określonych chorób pszczół</a:t>
            </a:r>
            <a:r>
              <a:rPr lang="pl-PL" b="1" dirty="0" smtClean="0">
                <a:solidFill>
                  <a:schemeClr val="bg1"/>
                </a:solidFill>
              </a:rPr>
              <a:t>;</a:t>
            </a:r>
          </a:p>
          <a:p>
            <a:pPr marL="514350" indent="-514350">
              <a:buAutoNum type="alphaLcParenBoth"/>
            </a:pPr>
            <a:r>
              <a:rPr lang="pl-PL" b="1" dirty="0" smtClean="0">
                <a:solidFill>
                  <a:schemeClr val="bg1"/>
                </a:solidFill>
              </a:rPr>
              <a:t> </a:t>
            </a:r>
            <a:r>
              <a:rPr lang="pl-PL" b="1" dirty="0">
                <a:solidFill>
                  <a:schemeClr val="bg1"/>
                </a:solidFill>
              </a:rPr>
              <a:t>przegląd na dorocznym spotkaniu krajowych laboratoriów referencyjnych odpowiednie wymagania dotyczące badania ustanowione w Zwierząt OIE Terrestrial Kodeksu Zdrowia i Podręcznik badań diagnostycznych i szczepionek dla zwierząt lądowych</a:t>
            </a:r>
            <a:r>
              <a:rPr lang="pl-PL" b="1" dirty="0" smtClean="0">
                <a:solidFill>
                  <a:schemeClr val="bg1"/>
                </a:solidFill>
              </a:rPr>
              <a:t>;</a:t>
            </a:r>
          </a:p>
          <a:p>
            <a:pPr marL="514350" indent="-514350">
              <a:buAutoNum type="alphaLcParenBoth"/>
            </a:pPr>
            <a:r>
              <a:rPr lang="pl-PL" b="1" dirty="0" smtClean="0">
                <a:solidFill>
                  <a:schemeClr val="bg1"/>
                </a:solidFill>
              </a:rPr>
              <a:t>wspomaga </a:t>
            </a:r>
            <a:r>
              <a:rPr lang="pl-PL" b="1" dirty="0">
                <a:solidFill>
                  <a:schemeClr val="bg1"/>
                </a:solidFill>
              </a:rPr>
              <a:t>Komisję w przeglądzie zaleceń OIE w Kodeksie zdrowia zwierząt lądowych iw Podręczniku badań diagnostycznych i szczepionek dla L Animals.EN Urzędowym Unii Europejskiej 03/2/2011 29/4 Dziennik</a:t>
            </a:r>
          </a:p>
          <a:p>
            <a:endParaRPr lang="en-US" dirty="0"/>
          </a:p>
        </p:txBody>
      </p:sp>
    </p:spTree>
  </p:cSld>
  <p:clrMapOvr>
    <a:masterClrMapping/>
  </p:clrMapOvr>
  <p:transition>
    <p:wipe dir="u"/>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b="1" dirty="0" smtClean="0">
                <a:solidFill>
                  <a:schemeClr val="bg1"/>
                </a:solidFill>
                <a:effectLst>
                  <a:outerShdw blurRad="38100" dist="38100" dir="2700000" algn="tl">
                    <a:srgbClr val="000000">
                      <a:alpha val="43137"/>
                    </a:srgbClr>
                  </a:outerShdw>
                </a:effectLst>
              </a:rPr>
              <a:t>LINKI DO STRON</a:t>
            </a:r>
            <a:endParaRPr lang="en-US"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a:buFont typeface="Wingdings" pitchFamily="2" charset="2"/>
              <a:buChar char="Ø"/>
            </a:pPr>
            <a:r>
              <a:rPr lang="en-US" b="1" dirty="0" smtClean="0">
                <a:solidFill>
                  <a:schemeClr val="bg1"/>
                </a:solidFill>
                <a:hlinkClick r:id="rId2"/>
              </a:rPr>
              <a:t>http</a:t>
            </a:r>
            <a:r>
              <a:rPr lang="en-US" b="1" dirty="0">
                <a:solidFill>
                  <a:schemeClr val="bg1"/>
                </a:solidFill>
                <a:hlinkClick r:id="rId2"/>
              </a:rPr>
              <a:t>://</a:t>
            </a:r>
            <a:r>
              <a:rPr lang="en-US" b="1" dirty="0" smtClean="0">
                <a:solidFill>
                  <a:schemeClr val="bg1"/>
                </a:solidFill>
                <a:hlinkClick r:id="rId2"/>
              </a:rPr>
              <a:t>ec.europa.eu/food/animal/liveanimals/bees/index_en.htm</a:t>
            </a:r>
            <a:r>
              <a:rPr lang="pl-PL" b="1" dirty="0" smtClean="0">
                <a:solidFill>
                  <a:schemeClr val="bg1"/>
                </a:solidFill>
              </a:rPr>
              <a:t> </a:t>
            </a:r>
          </a:p>
          <a:p>
            <a:pPr>
              <a:buFont typeface="Wingdings" pitchFamily="2" charset="2"/>
              <a:buChar char="Ø"/>
            </a:pPr>
            <a:r>
              <a:rPr lang="en-US" b="1" dirty="0" smtClean="0">
                <a:solidFill>
                  <a:schemeClr val="bg1"/>
                </a:solidFill>
                <a:hlinkClick r:id="rId3"/>
              </a:rPr>
              <a:t>http</a:t>
            </a:r>
            <a:r>
              <a:rPr lang="en-US" b="1" dirty="0">
                <a:solidFill>
                  <a:schemeClr val="bg1"/>
                </a:solidFill>
                <a:hlinkClick r:id="rId3"/>
              </a:rPr>
              <a:t>://</a:t>
            </a:r>
            <a:r>
              <a:rPr lang="en-US" b="1" dirty="0" smtClean="0">
                <a:solidFill>
                  <a:schemeClr val="bg1"/>
                </a:solidFill>
                <a:hlinkClick r:id="rId3"/>
              </a:rPr>
              <a:t>ec.europa.eu/food/animal/liveanimals/bees/docs/honeybee_health_communication_en.pdf</a:t>
            </a:r>
            <a:r>
              <a:rPr lang="en-US" b="1" dirty="0" smtClean="0">
                <a:solidFill>
                  <a:schemeClr val="bg1"/>
                </a:solidFill>
              </a:rPr>
              <a:t> </a:t>
            </a:r>
            <a:endParaRPr lang="pl-PL" b="1" dirty="0">
              <a:solidFill>
                <a:schemeClr val="bg1"/>
              </a:solidFill>
            </a:endParaRPr>
          </a:p>
          <a:p>
            <a:pPr>
              <a:buFont typeface="Wingdings" pitchFamily="2" charset="2"/>
              <a:buChar char="Ø"/>
            </a:pPr>
            <a:r>
              <a:rPr lang="en-US" b="1" dirty="0" smtClean="0">
                <a:solidFill>
                  <a:schemeClr val="bg1"/>
                </a:solidFill>
                <a:hlinkClick r:id="rId2"/>
              </a:rPr>
              <a:t>http</a:t>
            </a:r>
            <a:r>
              <a:rPr lang="en-US" b="1" dirty="0">
                <a:solidFill>
                  <a:schemeClr val="bg1"/>
                </a:solidFill>
                <a:hlinkClick r:id="rId2"/>
              </a:rPr>
              <a:t>://</a:t>
            </a:r>
            <a:r>
              <a:rPr lang="en-US" b="1" dirty="0" smtClean="0">
                <a:solidFill>
                  <a:schemeClr val="bg1"/>
                </a:solidFill>
                <a:hlinkClick r:id="rId2"/>
              </a:rPr>
              <a:t>ec.europa.eu/food/animal/liveanimals/bees/index_en.htm</a:t>
            </a:r>
            <a:r>
              <a:rPr lang="pl-PL" b="1" dirty="0" smtClean="0">
                <a:solidFill>
                  <a:schemeClr val="bg1"/>
                </a:solidFill>
              </a:rPr>
              <a:t> </a:t>
            </a:r>
            <a:endParaRPr lang="en-US" b="1" dirty="0">
              <a:solidFill>
                <a:schemeClr val="bg1"/>
              </a:solidFill>
            </a:endParaRPr>
          </a:p>
        </p:txBody>
      </p:sp>
    </p:spTree>
  </p:cSld>
  <p:clrMapOvr>
    <a:masterClrMapping/>
  </p:clrMapOvr>
  <p:transition>
    <p:wipe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l-PL" sz="3600" b="1" dirty="0" smtClean="0">
                <a:solidFill>
                  <a:schemeClr val="bg1"/>
                </a:solidFill>
                <a:effectLst>
                  <a:outerShdw blurRad="38100" dist="38100" dir="2700000" algn="tl">
                    <a:srgbClr val="000000">
                      <a:alpha val="43137"/>
                    </a:srgbClr>
                  </a:outerShdw>
                </a:effectLst>
              </a:rPr>
              <a:t>Wymogi przywozowe</a:t>
            </a:r>
            <a:endParaRPr lang="en-US" sz="36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4853136"/>
          </a:xfrm>
        </p:spPr>
        <p:txBody>
          <a:bodyPr>
            <a:normAutofit fontScale="85000" lnSpcReduction="20000"/>
          </a:bodyPr>
          <a:lstStyle/>
          <a:p>
            <a:pPr>
              <a:buFont typeface="Wingdings" pitchFamily="2" charset="2"/>
              <a:buChar char="§"/>
            </a:pPr>
            <a:r>
              <a:rPr lang="pl-PL" sz="3000" b="1" dirty="0" smtClean="0">
                <a:solidFill>
                  <a:schemeClr val="bg1"/>
                </a:solidFill>
              </a:rPr>
              <a:t>Pochodzenie:</a:t>
            </a:r>
          </a:p>
          <a:p>
            <a:pPr>
              <a:buNone/>
            </a:pPr>
            <a:r>
              <a:rPr lang="pl-PL" sz="3000" b="1" dirty="0" smtClean="0">
                <a:solidFill>
                  <a:schemeClr val="bg1"/>
                </a:solidFill>
              </a:rPr>
              <a:t>		Kraje trzecie:</a:t>
            </a:r>
            <a:r>
              <a:rPr lang="pl-PL" sz="3000" b="1" dirty="0">
                <a:solidFill>
                  <a:schemeClr val="bg1"/>
                </a:solidFill>
              </a:rPr>
              <a:t/>
            </a:r>
            <a:br>
              <a:rPr lang="pl-PL" sz="3000" b="1" dirty="0">
                <a:solidFill>
                  <a:schemeClr val="bg1"/>
                </a:solidFill>
              </a:rPr>
            </a:br>
            <a:r>
              <a:rPr lang="pl-PL" sz="3000" b="1" dirty="0">
                <a:solidFill>
                  <a:schemeClr val="bg1"/>
                </a:solidFill>
              </a:rPr>
              <a:t/>
            </a:r>
            <a:br>
              <a:rPr lang="pl-PL" sz="3000" b="1" dirty="0">
                <a:solidFill>
                  <a:schemeClr val="bg1"/>
                </a:solidFill>
              </a:rPr>
            </a:br>
            <a:r>
              <a:rPr lang="pl-PL" sz="3000" b="1" dirty="0" smtClean="0">
                <a:solidFill>
                  <a:schemeClr val="bg1"/>
                </a:solidFill>
              </a:rPr>
              <a:t>		- kontrola przesyłek opakowań;</a:t>
            </a:r>
            <a:r>
              <a:rPr lang="pl-PL" sz="3000" b="1" dirty="0">
                <a:solidFill>
                  <a:schemeClr val="bg1"/>
                </a:solidFill>
              </a:rPr>
              <a:t/>
            </a:r>
            <a:br>
              <a:rPr lang="pl-PL" sz="3000" b="1" dirty="0">
                <a:solidFill>
                  <a:schemeClr val="bg1"/>
                </a:solidFill>
              </a:rPr>
            </a:br>
            <a:r>
              <a:rPr lang="pl-PL" sz="3000" b="1" dirty="0" smtClean="0">
                <a:solidFill>
                  <a:schemeClr val="bg1"/>
                </a:solidFill>
              </a:rPr>
              <a:t>		- kontrola świadectw zdrowia;</a:t>
            </a:r>
            <a:r>
              <a:rPr lang="pl-PL" sz="3000" b="1" dirty="0">
                <a:solidFill>
                  <a:schemeClr val="bg1"/>
                </a:solidFill>
              </a:rPr>
              <a:t/>
            </a:r>
            <a:br>
              <a:rPr lang="pl-PL" sz="3000" b="1" dirty="0">
                <a:solidFill>
                  <a:schemeClr val="bg1"/>
                </a:solidFill>
              </a:rPr>
            </a:br>
            <a:endParaRPr lang="pl-PL" sz="3000" b="1" dirty="0" smtClean="0">
              <a:solidFill>
                <a:schemeClr val="bg1"/>
              </a:solidFill>
            </a:endParaRPr>
          </a:p>
          <a:p>
            <a:pPr>
              <a:buNone/>
            </a:pPr>
            <a:r>
              <a:rPr lang="pl-PL" sz="3000" b="1" dirty="0" smtClean="0">
                <a:solidFill>
                  <a:schemeClr val="bg1"/>
                </a:solidFill>
              </a:rPr>
              <a:t>		Kraje </a:t>
            </a:r>
            <a:r>
              <a:rPr lang="pl-PL" sz="3000" b="1" dirty="0">
                <a:solidFill>
                  <a:schemeClr val="bg1"/>
                </a:solidFill>
              </a:rPr>
              <a:t>UE:</a:t>
            </a:r>
            <a:br>
              <a:rPr lang="pl-PL" sz="3000" b="1" dirty="0">
                <a:solidFill>
                  <a:schemeClr val="bg1"/>
                </a:solidFill>
              </a:rPr>
            </a:br>
            <a:r>
              <a:rPr lang="pl-PL" sz="3000" b="1" dirty="0" smtClean="0">
                <a:solidFill>
                  <a:schemeClr val="bg1"/>
                </a:solidFill>
              </a:rPr>
              <a:t>		- kontrola dokumentów;</a:t>
            </a:r>
            <a:r>
              <a:rPr lang="pl-PL" sz="3000" b="1" dirty="0">
                <a:solidFill>
                  <a:schemeClr val="bg1"/>
                </a:solidFill>
              </a:rPr>
              <a:t/>
            </a:r>
            <a:br>
              <a:rPr lang="pl-PL" sz="3000" b="1" dirty="0">
                <a:solidFill>
                  <a:schemeClr val="bg1"/>
                </a:solidFill>
              </a:rPr>
            </a:br>
            <a:r>
              <a:rPr lang="pl-PL" sz="3000" b="1" dirty="0" smtClean="0">
                <a:solidFill>
                  <a:schemeClr val="bg1"/>
                </a:solidFill>
              </a:rPr>
              <a:t>		- sprawdzanie tożsamości;</a:t>
            </a:r>
            <a:r>
              <a:rPr lang="pl-PL" sz="3000" b="1" dirty="0">
                <a:solidFill>
                  <a:schemeClr val="bg1"/>
                </a:solidFill>
              </a:rPr>
              <a:t/>
            </a:r>
            <a:br>
              <a:rPr lang="pl-PL" sz="3000" b="1" dirty="0">
                <a:solidFill>
                  <a:schemeClr val="bg1"/>
                </a:solidFill>
              </a:rPr>
            </a:br>
            <a:r>
              <a:rPr lang="pl-PL" sz="3000" b="1" dirty="0" smtClean="0">
                <a:solidFill>
                  <a:schemeClr val="bg1"/>
                </a:solidFill>
              </a:rPr>
              <a:t>		- kontrola fizyczna.</a:t>
            </a:r>
            <a:r>
              <a:rPr lang="pl-PL" sz="3000" b="1" dirty="0">
                <a:solidFill>
                  <a:schemeClr val="bg1"/>
                </a:solidFill>
              </a:rPr>
              <a:t/>
            </a:r>
            <a:br>
              <a:rPr lang="pl-PL" sz="3000" b="1" dirty="0">
                <a:solidFill>
                  <a:schemeClr val="bg1"/>
                </a:solidFill>
              </a:rPr>
            </a:br>
            <a:endParaRPr lang="pl-PL" sz="3000" b="1" dirty="0" smtClean="0">
              <a:solidFill>
                <a:schemeClr val="bg1"/>
              </a:solidFill>
            </a:endParaRPr>
          </a:p>
          <a:p>
            <a:pPr>
              <a:buFont typeface="Wingdings" pitchFamily="2" charset="2"/>
              <a:buChar char="§"/>
            </a:pPr>
            <a:r>
              <a:rPr lang="pl-PL" sz="3000" b="1" dirty="0" smtClean="0">
                <a:solidFill>
                  <a:schemeClr val="bg1"/>
                </a:solidFill>
              </a:rPr>
              <a:t>Cel </a:t>
            </a:r>
            <a:r>
              <a:rPr lang="pl-PL" sz="3000" b="1" dirty="0">
                <a:solidFill>
                  <a:schemeClr val="bg1"/>
                </a:solidFill>
              </a:rPr>
              <a:t>podróży:</a:t>
            </a:r>
            <a:br>
              <a:rPr lang="pl-PL" sz="3000" b="1" dirty="0">
                <a:solidFill>
                  <a:schemeClr val="bg1"/>
                </a:solidFill>
              </a:rPr>
            </a:br>
            <a:r>
              <a:rPr lang="pl-PL" sz="3000" b="1" dirty="0">
                <a:solidFill>
                  <a:schemeClr val="bg1"/>
                </a:solidFill>
              </a:rPr>
              <a:t>transfer królowych do nowych pakietów</a:t>
            </a:r>
            <a:br>
              <a:rPr lang="pl-PL" sz="3000" b="1" dirty="0">
                <a:solidFill>
                  <a:schemeClr val="bg1"/>
                </a:solidFill>
              </a:rPr>
            </a:br>
            <a:r>
              <a:rPr lang="pl-PL" sz="3000" b="1" dirty="0">
                <a:solidFill>
                  <a:schemeClr val="bg1"/>
                </a:solidFill>
              </a:rPr>
              <a:t>badania i / lub zniszczenia uszczelniania</a:t>
            </a:r>
          </a:p>
          <a:p>
            <a:endParaRPr lang="en-US" dirty="0"/>
          </a:p>
        </p:txBody>
      </p:sp>
    </p:spTree>
  </p:cSld>
  <p:clrMapOvr>
    <a:masterClrMapping/>
  </p:clrMapOvr>
  <p:transition>
    <p:wipe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8229600" cy="631844"/>
          </a:xfrm>
        </p:spPr>
        <p:txBody>
          <a:bodyPr>
            <a:noAutofit/>
          </a:bodyPr>
          <a:lstStyle/>
          <a:p>
            <a:r>
              <a:rPr lang="pl-PL" sz="3600" b="1" dirty="0" smtClean="0">
                <a:solidFill>
                  <a:schemeClr val="bg1"/>
                </a:solidFill>
                <a:effectLst>
                  <a:outerShdw blurRad="38100" dist="38100" dir="2700000" algn="tl">
                    <a:srgbClr val="000000">
                      <a:alpha val="43137"/>
                    </a:srgbClr>
                  </a:outerShdw>
                </a:effectLst>
              </a:rPr>
              <a:t>Kraj pochodzenia</a:t>
            </a:r>
            <a:endParaRPr lang="en-US" sz="36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20000"/>
          </a:bodyPr>
          <a:lstStyle/>
          <a:p>
            <a:pPr>
              <a:buFont typeface="Wingdings" pitchFamily="2" charset="2"/>
              <a:buChar char="§"/>
            </a:pPr>
            <a:r>
              <a:rPr lang="pl-PL" sz="3000" b="1" dirty="0" smtClean="0">
                <a:solidFill>
                  <a:schemeClr val="bg1"/>
                </a:solidFill>
              </a:rPr>
              <a:t>Państwa </a:t>
            </a:r>
            <a:r>
              <a:rPr lang="pl-PL" sz="3000" b="1" dirty="0">
                <a:solidFill>
                  <a:schemeClr val="bg1"/>
                </a:solidFill>
              </a:rPr>
              <a:t>trzecie lub ich części wymienione </a:t>
            </a:r>
            <a:r>
              <a:rPr lang="pl-PL" sz="3000" b="1" dirty="0" smtClean="0">
                <a:solidFill>
                  <a:schemeClr val="bg1"/>
                </a:solidFill>
              </a:rPr>
              <a:t/>
            </a:r>
            <a:br>
              <a:rPr lang="pl-PL" sz="3000" b="1" dirty="0" smtClean="0">
                <a:solidFill>
                  <a:schemeClr val="bg1"/>
                </a:solidFill>
              </a:rPr>
            </a:br>
            <a:r>
              <a:rPr lang="pl-PL" sz="3000" b="1" dirty="0" smtClean="0">
                <a:solidFill>
                  <a:srgbClr val="FFFF00"/>
                </a:solidFill>
              </a:rPr>
              <a:t>w </a:t>
            </a:r>
            <a:r>
              <a:rPr lang="pl-PL" sz="3000" b="1" dirty="0">
                <a:solidFill>
                  <a:srgbClr val="FFFF00"/>
                </a:solidFill>
              </a:rPr>
              <a:t>części 1 załącznika II do decyzji Rady </a:t>
            </a:r>
            <a:r>
              <a:rPr lang="pl-PL" sz="3000" b="1" dirty="0" smtClean="0">
                <a:solidFill>
                  <a:srgbClr val="FFFF00"/>
                </a:solidFill>
              </a:rPr>
              <a:t>79/542/EWG</a:t>
            </a:r>
          </a:p>
          <a:p>
            <a:pPr>
              <a:buFont typeface="Wingdings" pitchFamily="2" charset="2"/>
              <a:buChar char="§"/>
            </a:pPr>
            <a:r>
              <a:rPr lang="pl-PL" sz="3000" b="1" dirty="0" smtClean="0">
                <a:solidFill>
                  <a:schemeClr val="bg1"/>
                </a:solidFill>
              </a:rPr>
              <a:t>Całe </a:t>
            </a:r>
            <a:r>
              <a:rPr lang="pl-PL" sz="3000" b="1" dirty="0">
                <a:solidFill>
                  <a:schemeClr val="bg1"/>
                </a:solidFill>
              </a:rPr>
              <a:t>kraje </a:t>
            </a:r>
            <a:r>
              <a:rPr lang="pl-PL" sz="3000" b="1" dirty="0" smtClean="0">
                <a:solidFill>
                  <a:schemeClr val="bg1"/>
                </a:solidFill>
              </a:rPr>
              <a:t>trzecie ich </a:t>
            </a:r>
            <a:r>
              <a:rPr lang="pl-PL" sz="3000" b="1" dirty="0">
                <a:solidFill>
                  <a:schemeClr val="bg1"/>
                </a:solidFill>
              </a:rPr>
              <a:t>części (regionalizacja</a:t>
            </a:r>
            <a:r>
              <a:rPr lang="pl-PL" sz="3000" b="1" dirty="0" smtClean="0">
                <a:solidFill>
                  <a:schemeClr val="bg1"/>
                </a:solidFill>
              </a:rPr>
              <a:t>)</a:t>
            </a:r>
          </a:p>
          <a:p>
            <a:pPr>
              <a:buNone/>
            </a:pPr>
            <a:endParaRPr lang="pl-PL" sz="3000" b="1" dirty="0" smtClean="0">
              <a:solidFill>
                <a:schemeClr val="bg1"/>
              </a:solidFill>
            </a:endParaRPr>
          </a:p>
          <a:p>
            <a:pPr>
              <a:buFont typeface="Wingdings" pitchFamily="2" charset="2"/>
              <a:buChar char="§"/>
            </a:pPr>
            <a:r>
              <a:rPr lang="pl-PL" sz="3000" b="1" dirty="0" smtClean="0">
                <a:solidFill>
                  <a:schemeClr val="bg1"/>
                </a:solidFill>
              </a:rPr>
              <a:t>Zgłaszane choroby:</a:t>
            </a:r>
            <a:r>
              <a:rPr lang="pl-PL" sz="3000" b="1" dirty="0">
                <a:solidFill>
                  <a:schemeClr val="bg1"/>
                </a:solidFill>
              </a:rPr>
              <a:t/>
            </a:r>
            <a:br>
              <a:rPr lang="pl-PL" sz="3000" b="1" dirty="0">
                <a:solidFill>
                  <a:schemeClr val="bg1"/>
                </a:solidFill>
              </a:rPr>
            </a:br>
            <a:r>
              <a:rPr lang="pl-PL" sz="3000" b="1" dirty="0" smtClean="0">
                <a:solidFill>
                  <a:schemeClr val="bg1"/>
                </a:solidFill>
              </a:rPr>
              <a:t>- zgnilec amerykański</a:t>
            </a:r>
            <a:r>
              <a:rPr lang="pl-PL" sz="3000" b="1" dirty="0">
                <a:solidFill>
                  <a:schemeClr val="bg1"/>
                </a:solidFill>
              </a:rPr>
              <a:t/>
            </a:r>
            <a:br>
              <a:rPr lang="pl-PL" sz="3000" b="1" dirty="0">
                <a:solidFill>
                  <a:schemeClr val="bg1"/>
                </a:solidFill>
              </a:rPr>
            </a:br>
            <a:r>
              <a:rPr lang="pl-PL" sz="3000" b="1" dirty="0" smtClean="0">
                <a:solidFill>
                  <a:schemeClr val="bg1"/>
                </a:solidFill>
              </a:rPr>
              <a:t>- mały </a:t>
            </a:r>
            <a:r>
              <a:rPr lang="pl-PL" sz="3000" b="1" dirty="0">
                <a:solidFill>
                  <a:schemeClr val="bg1"/>
                </a:solidFill>
              </a:rPr>
              <a:t>chrząszcz ulowy (Aethina tumida)</a:t>
            </a:r>
            <a:br>
              <a:rPr lang="pl-PL" sz="3000" b="1" dirty="0">
                <a:solidFill>
                  <a:schemeClr val="bg1"/>
                </a:solidFill>
              </a:rPr>
            </a:br>
            <a:r>
              <a:rPr lang="pl-PL" sz="3000" b="1" dirty="0" smtClean="0">
                <a:solidFill>
                  <a:schemeClr val="bg1"/>
                </a:solidFill>
              </a:rPr>
              <a:t>- roztocze </a:t>
            </a:r>
            <a:r>
              <a:rPr lang="pl-PL" sz="3000" b="1" dirty="0" err="1" smtClean="0">
                <a:solidFill>
                  <a:schemeClr val="bg1"/>
                </a:solidFill>
              </a:rPr>
              <a:t>Tropilaelaps</a:t>
            </a:r>
            <a:r>
              <a:rPr lang="pl-PL" sz="3000" b="1" dirty="0" smtClean="0">
                <a:solidFill>
                  <a:schemeClr val="bg1"/>
                </a:solidFill>
              </a:rPr>
              <a:t/>
            </a:r>
            <a:br>
              <a:rPr lang="pl-PL" sz="3000" b="1" dirty="0" smtClean="0">
                <a:solidFill>
                  <a:schemeClr val="bg1"/>
                </a:solidFill>
              </a:rPr>
            </a:br>
            <a:r>
              <a:rPr lang="pl-PL" sz="3000" b="1" dirty="0" smtClean="0">
                <a:solidFill>
                  <a:schemeClr val="bg1"/>
                </a:solidFill>
              </a:rPr>
              <a:t/>
            </a:r>
            <a:br>
              <a:rPr lang="pl-PL" sz="3000" b="1" dirty="0" smtClean="0">
                <a:solidFill>
                  <a:schemeClr val="bg1"/>
                </a:solidFill>
              </a:rPr>
            </a:br>
            <a:r>
              <a:rPr lang="pl-PL" sz="3000" b="1" dirty="0" smtClean="0">
                <a:solidFill>
                  <a:schemeClr val="bg1"/>
                </a:solidFill>
              </a:rPr>
              <a:t>Reguluje je </a:t>
            </a:r>
            <a:r>
              <a:rPr lang="pl-PL" sz="3000" b="1" dirty="0">
                <a:solidFill>
                  <a:schemeClr val="bg1"/>
                </a:solidFill>
              </a:rPr>
              <a:t/>
            </a:r>
            <a:br>
              <a:rPr lang="pl-PL" sz="3000" b="1" dirty="0">
                <a:solidFill>
                  <a:schemeClr val="bg1"/>
                </a:solidFill>
              </a:rPr>
            </a:br>
            <a:r>
              <a:rPr lang="pl-PL" sz="3000" b="1" dirty="0">
                <a:solidFill>
                  <a:srgbClr val="FFFF00"/>
                </a:solidFill>
              </a:rPr>
              <a:t>Rozporządzenie </a:t>
            </a:r>
            <a:r>
              <a:rPr lang="pl-PL" sz="3000" b="1" dirty="0" smtClean="0">
                <a:solidFill>
                  <a:srgbClr val="FFFF00"/>
                </a:solidFill>
              </a:rPr>
              <a:t>EC </a:t>
            </a:r>
            <a:r>
              <a:rPr lang="pl-PL" sz="3000" b="1" dirty="0">
                <a:solidFill>
                  <a:srgbClr val="FFFF00"/>
                </a:solidFill>
              </a:rPr>
              <a:t>N. 1398/2003 zmieniające załącznik dyrektywy 92/65/EWG</a:t>
            </a:r>
          </a:p>
          <a:p>
            <a:endParaRPr lang="en-US" b="1" dirty="0"/>
          </a:p>
        </p:txBody>
      </p:sp>
    </p:spTree>
  </p:cSld>
  <p:clrMapOvr>
    <a:masterClrMapping/>
  </p:clrMapOvr>
  <p:transition>
    <p:wipe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b="1" dirty="0">
                <a:solidFill>
                  <a:schemeClr val="bg1"/>
                </a:solidFill>
                <a:effectLst>
                  <a:outerShdw blurRad="38100" dist="38100" dir="2700000" algn="tl">
                    <a:srgbClr val="000000">
                      <a:alpha val="43137"/>
                    </a:srgbClr>
                  </a:outerShdw>
                </a:effectLst>
              </a:rPr>
              <a:t>P</a:t>
            </a:r>
            <a:r>
              <a:rPr lang="pl-PL" b="1" dirty="0" smtClean="0">
                <a:solidFill>
                  <a:schemeClr val="bg1"/>
                </a:solidFill>
                <a:effectLst>
                  <a:outerShdw blurRad="38100" dist="38100" dir="2700000" algn="tl">
                    <a:srgbClr val="000000">
                      <a:alpha val="43137"/>
                    </a:srgbClr>
                  </a:outerShdw>
                </a:effectLst>
              </a:rPr>
              <a:t>rzesyłki</a:t>
            </a:r>
            <a:endParaRPr lang="en-US"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buFont typeface="Wingdings" pitchFamily="2" charset="2"/>
              <a:buChar char="§"/>
            </a:pPr>
            <a:r>
              <a:rPr lang="pl-PL" sz="2800" b="1" dirty="0" smtClean="0">
                <a:solidFill>
                  <a:schemeClr val="bg1"/>
                </a:solidFill>
              </a:rPr>
              <a:t>Królowe pszczele/królowe trzmieli: </a:t>
            </a:r>
            <a:br>
              <a:rPr lang="pl-PL" sz="2800" b="1" dirty="0" smtClean="0">
                <a:solidFill>
                  <a:schemeClr val="bg1"/>
                </a:solidFill>
              </a:rPr>
            </a:br>
            <a:r>
              <a:rPr lang="pl-PL" sz="2800" b="1" dirty="0" smtClean="0">
                <a:solidFill>
                  <a:schemeClr val="bg1"/>
                </a:solidFill>
              </a:rPr>
              <a:t>- maksymalnie </a:t>
            </a:r>
            <a:r>
              <a:rPr lang="pl-PL" sz="2800" b="1" dirty="0">
                <a:solidFill>
                  <a:schemeClr val="bg1"/>
                </a:solidFill>
              </a:rPr>
              <a:t>20 towarzyszących </a:t>
            </a:r>
            <a:r>
              <a:rPr lang="pl-PL" sz="2800" b="1" dirty="0" smtClean="0">
                <a:solidFill>
                  <a:schemeClr val="bg1"/>
                </a:solidFill>
              </a:rPr>
              <a:t> pszczół   jednej królowej; </a:t>
            </a:r>
          </a:p>
          <a:p>
            <a:pPr>
              <a:buNone/>
            </a:pPr>
            <a:endParaRPr lang="pl-PL" sz="2800" b="1" dirty="0" smtClean="0">
              <a:solidFill>
                <a:schemeClr val="bg1"/>
              </a:solidFill>
            </a:endParaRPr>
          </a:p>
          <a:p>
            <a:pPr>
              <a:buFont typeface="Wingdings" pitchFamily="2" charset="2"/>
              <a:buChar char="§"/>
            </a:pPr>
            <a:r>
              <a:rPr lang="pl-PL" sz="2800" b="1" dirty="0" smtClean="0">
                <a:solidFill>
                  <a:schemeClr val="bg1"/>
                </a:solidFill>
              </a:rPr>
              <a:t>Trzmiele(</a:t>
            </a:r>
            <a:r>
              <a:rPr lang="pl-PL" sz="2800" b="1" dirty="0" err="1" smtClean="0">
                <a:solidFill>
                  <a:schemeClr val="bg1"/>
                </a:solidFill>
              </a:rPr>
              <a:t>Bombus</a:t>
            </a:r>
            <a:r>
              <a:rPr lang="pl-PL" sz="2800" b="1" dirty="0" smtClean="0">
                <a:solidFill>
                  <a:schemeClr val="bg1"/>
                </a:solidFill>
              </a:rPr>
              <a:t> </a:t>
            </a:r>
            <a:r>
              <a:rPr lang="pl-PL" sz="2800" b="1" dirty="0" err="1">
                <a:solidFill>
                  <a:schemeClr val="bg1"/>
                </a:solidFill>
              </a:rPr>
              <a:t>spp</a:t>
            </a:r>
            <a:r>
              <a:rPr lang="pl-PL" sz="2800" b="1" dirty="0" smtClean="0">
                <a:solidFill>
                  <a:schemeClr val="bg1"/>
                </a:solidFill>
              </a:rPr>
              <a:t>.):</a:t>
            </a:r>
          </a:p>
          <a:p>
            <a:pPr>
              <a:buNone/>
            </a:pPr>
            <a:r>
              <a:rPr lang="pl-PL" sz="2800" b="1" dirty="0" smtClean="0">
                <a:solidFill>
                  <a:schemeClr val="bg1"/>
                </a:solidFill>
              </a:rPr>
              <a:t>    - ograniczone </a:t>
            </a:r>
            <a:r>
              <a:rPr lang="pl-PL" sz="2800" b="1" dirty="0">
                <a:solidFill>
                  <a:schemeClr val="bg1"/>
                </a:solidFill>
              </a:rPr>
              <a:t>do pojedynczej kolonii zawierającej maksymalnie 200 dorosłych trzmieli </a:t>
            </a:r>
            <a:r>
              <a:rPr lang="pl-PL" sz="2800" b="1" dirty="0" smtClean="0">
                <a:solidFill>
                  <a:schemeClr val="bg1"/>
                </a:solidFill>
              </a:rPr>
              <a:t>w pojemniku.</a:t>
            </a:r>
            <a:endParaRPr lang="pl-PL" sz="2800" b="1" dirty="0">
              <a:solidFill>
                <a:schemeClr val="bg1"/>
              </a:solidFill>
            </a:endParaRPr>
          </a:p>
          <a:p>
            <a:endParaRPr lang="en-US" dirty="0"/>
          </a:p>
        </p:txBody>
      </p:sp>
    </p:spTree>
  </p:cSld>
  <p:clrMapOvr>
    <a:masterClrMapping/>
  </p:clrMapOvr>
  <p:transition>
    <p:wipe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516</TotalTime>
  <Words>1708</Words>
  <Application>Microsoft Office PowerPoint</Application>
  <PresentationFormat>Pokaz na ekranie (4:3)</PresentationFormat>
  <Paragraphs>219</Paragraphs>
  <Slides>62</Slides>
  <Notes>2</Notes>
  <HiddenSlides>0</HiddenSlides>
  <MMClips>0</MMClips>
  <ScaleCrop>false</ScaleCrop>
  <HeadingPairs>
    <vt:vector size="4" baseType="variant">
      <vt:variant>
        <vt:lpstr>Motyw</vt:lpstr>
      </vt:variant>
      <vt:variant>
        <vt:i4>1</vt:i4>
      </vt:variant>
      <vt:variant>
        <vt:lpstr>Tytuły slajdów</vt:lpstr>
      </vt:variant>
      <vt:variant>
        <vt:i4>62</vt:i4>
      </vt:variant>
    </vt:vector>
  </HeadingPairs>
  <TitlesOfParts>
    <vt:vector size="63" baseType="lpstr">
      <vt:lpstr>Office Theme</vt:lpstr>
      <vt:lpstr>   Przepisy prawa wspólnotowego dotyczące chorób pszczół, przemieszczania pszczół  oraz produktów  pszczelich.    </vt:lpstr>
      <vt:lpstr>Ogólne zagadnienia:  - Rozporządzenie regulujące kontrole chorób pszczół; - Definicje; - Koncepcje chorób pszczół; - Zgłaszane choroby; - Pojęcia kontroli chorób pszczół; - Pole i badania laboratoryjne; - Certyfikaty; - Regulamin; </vt:lpstr>
      <vt:lpstr>Import i handel wewnątrzwspólnotowy</vt:lpstr>
      <vt:lpstr>Prezentacja programu PowerPoint</vt:lpstr>
      <vt:lpstr>Import żywych pszczół z krajów trzecich</vt:lpstr>
      <vt:lpstr>Import żywych pszczół z krajów trzecich</vt:lpstr>
      <vt:lpstr>Wymogi przywozowe</vt:lpstr>
      <vt:lpstr>Kraj pochodzenia</vt:lpstr>
      <vt:lpstr>Przesyłki</vt:lpstr>
      <vt:lpstr>Świadectwo zdrowia</vt:lpstr>
      <vt:lpstr>Pszczoły</vt:lpstr>
      <vt:lpstr>Trzmiele</vt:lpstr>
      <vt:lpstr>Kontrole weterynaryjne w punktach kontroli granicznej</vt:lpstr>
      <vt:lpstr>Przepisy</vt:lpstr>
      <vt:lpstr>Przepisy</vt:lpstr>
      <vt:lpstr>Przepisy</vt:lpstr>
      <vt:lpstr>Przepisy</vt:lpstr>
      <vt:lpstr>Przepisy</vt:lpstr>
      <vt:lpstr>Przepisy</vt:lpstr>
      <vt:lpstr>Prezentacja programu PowerPoint</vt:lpstr>
      <vt:lpstr>Prezentacja programu PowerPoint</vt:lpstr>
      <vt:lpstr>Handlu wewnątrzwspólnotowy</vt:lpstr>
      <vt:lpstr>Prezentacja programu PowerPoint</vt:lpstr>
      <vt:lpstr>Prezentacja programu PowerPoint</vt:lpstr>
      <vt:lpstr>Prezentacja programu PowerPoint</vt:lpstr>
      <vt:lpstr>Prezentacja programu PowerPoint</vt:lpstr>
      <vt:lpstr>Wymagania na przywóz produktów pszczelarskich do wykorzystania  w pszczelarstwie</vt:lpstr>
      <vt:lpstr>Wymagania na przywóz produktów pszczelarskich do wykorzystania  w pszczelarstwie</vt:lpstr>
      <vt:lpstr>Wymagania na przywóz produktów pszczelarskich do wykorzystania w pszczelarstwie</vt:lpstr>
      <vt:lpstr>Wymagania na przywóz produktów pszczelarskich do wykorzystania  w pszczelarstwie</vt:lpstr>
      <vt:lpstr>Wymagania na przywóz produktów pszczelarskich do wykorzystania  w pszczelarstwie</vt:lpstr>
      <vt:lpstr>Wymagania na przywóz produktów pszczelarskich do wykorzystania w pszczelarstwie Tabela 2 - Rozporządzenie Komisji (UE) nr 142/2011 </vt:lpstr>
      <vt:lpstr>Wymagania produktów pszczelarskich importowe Produkty pszczelarskie przeznaczone wyłącznie do wykorzystania w pszczelarstwie</vt:lpstr>
      <vt:lpstr>Prezentacja programu PowerPoint</vt:lpstr>
      <vt:lpstr>Prezentacja programu PowerPoint</vt:lpstr>
      <vt:lpstr>Miód i innych produkty pszczelarskich przeznaczonych do spożycia przez ludzi - wymagania przywozowe</vt:lpstr>
      <vt:lpstr>Prezentacja programu PowerPoint</vt:lpstr>
      <vt:lpstr>Akcje zapowiedziano w komunikacie Komisji</vt:lpstr>
      <vt:lpstr>Przyszła polityka IP/10/1667 Bruksela, 6 grudnia 2010 Pszczoła zdrowia: kontury księgi Komisji potrzebne do dalszych działań w UE</vt:lpstr>
      <vt:lpstr>Prezentacja programu PowerPoint</vt:lpstr>
      <vt:lpstr>Prezentacja programu PowerPoint</vt:lpstr>
      <vt:lpstr>Szczegółowe monitorowanie</vt:lpstr>
      <vt:lpstr>Szczegółowe monitorowanie</vt:lpstr>
      <vt:lpstr>Nowe zasady autoryzacji pestycydów</vt:lpstr>
      <vt:lpstr>Nowe zasady autoryzacji pestycydów</vt:lpstr>
      <vt:lpstr>Nowe zasady autoryzacji pestycydów</vt:lpstr>
      <vt:lpstr>Prezentacja programu PowerPoint</vt:lpstr>
      <vt:lpstr>Prezentacja programu PowerPoint</vt:lpstr>
      <vt:lpstr>Prezentacja programu PowerPoint</vt:lpstr>
      <vt:lpstr>ROZPORZĄDZENIE KOMISJI (UE) nr 37/2010 Tabela 1 dozwolone substancje Farmakologicznie czynne Pozostałość znacznikowa Gatunki zwierząt MRL Tkanki docelowe innych przepisów (zgodnie z art.. 14 (7) rozporządzenia (WE) nr 470/2009) </vt:lpstr>
      <vt:lpstr>Prezentacja programu PowerPoint</vt:lpstr>
      <vt:lpstr>Prezentacja programu PowerPoint</vt:lpstr>
      <vt:lpstr>Prezentacja programu PowerPoint</vt:lpstr>
      <vt:lpstr>Prezentacja programu PowerPoint</vt:lpstr>
      <vt:lpstr>Wyznaczenie laboratorium referencyjnego UE ds. zdrowia pszczół</vt:lpstr>
      <vt:lpstr>Prezentacja programu PowerPoint</vt:lpstr>
      <vt:lpstr>Wyznaczenie laboratorium referencyjnego UE ds. zdrowia pszczół</vt:lpstr>
      <vt:lpstr>Wyznaczenie laboratorium referencyjnego UE ds. zdrowia pszczół</vt:lpstr>
      <vt:lpstr>Wyznaczenie laboratorium referencyjnego UE ds. zdrowia pszczół</vt:lpstr>
      <vt:lpstr>Wyznaczenie laboratorium referencyjnego UE ds. zdrowia pszczół</vt:lpstr>
      <vt:lpstr>Wyznaczenie laboratorium referencyjnego UE ds. zdrowia pszczół</vt:lpstr>
      <vt:lpstr>LINKI DO STRON</vt:lpstr>
    </vt:vector>
  </TitlesOfParts>
  <Company>GuidoZ</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Ogólne rozporządzenie w celu kontroli chorób pszczelich definicje Koncepcje chorób pszczół zgłaszane choroby Pojęcia kontroli chorób pszczół Pole i badania laboratoryjne Certyfikaty regulamin</dc:title>
  <dc:creator>Licensed User</dc:creator>
  <cp:lastModifiedBy>Piotr Śliwa</cp:lastModifiedBy>
  <cp:revision>103</cp:revision>
  <dcterms:created xsi:type="dcterms:W3CDTF">2012-10-02T17:27:35Z</dcterms:created>
  <dcterms:modified xsi:type="dcterms:W3CDTF">2016-08-04T12:18:32Z</dcterms:modified>
</cp:coreProperties>
</file>